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7" r:id="rId3"/>
    <p:sldId id="261" r:id="rId4"/>
    <p:sldId id="262" r:id="rId5"/>
    <p:sldId id="30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332" r:id="rId15"/>
    <p:sldId id="331" r:id="rId16"/>
    <p:sldId id="32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36" r:id="rId27"/>
    <p:sldId id="335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34" r:id="rId44"/>
    <p:sldId id="311" r:id="rId45"/>
    <p:sldId id="312" r:id="rId46"/>
    <p:sldId id="314" r:id="rId47"/>
    <p:sldId id="315" r:id="rId48"/>
    <p:sldId id="316" r:id="rId49"/>
    <p:sldId id="317" r:id="rId50"/>
    <p:sldId id="318" r:id="rId51"/>
    <p:sldId id="319" r:id="rId52"/>
    <p:sldId id="337" r:id="rId53"/>
    <p:sldId id="330" r:id="rId54"/>
    <p:sldId id="327" r:id="rId55"/>
    <p:sldId id="329" r:id="rId56"/>
    <p:sldId id="297" r:id="rId57"/>
    <p:sldId id="298" r:id="rId58"/>
    <p:sldId id="308" r:id="rId59"/>
    <p:sldId id="310" r:id="rId60"/>
    <p:sldId id="299" r:id="rId61"/>
    <p:sldId id="306" r:id="rId62"/>
    <p:sldId id="300" r:id="rId63"/>
    <p:sldId id="326" r:id="rId64"/>
    <p:sldId id="307" r:id="rId65"/>
    <p:sldId id="322" r:id="rId66"/>
    <p:sldId id="323" r:id="rId67"/>
    <p:sldId id="324" r:id="rId68"/>
    <p:sldId id="325" r:id="rId69"/>
    <p:sldId id="321" r:id="rId70"/>
    <p:sldId id="260" r:id="rId7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2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 autoAdjust="0"/>
  </p:normalViewPr>
  <p:slideViewPr>
    <p:cSldViewPr snapToGrid="0">
      <p:cViewPr varScale="1">
        <p:scale>
          <a:sx n="116" d="100"/>
          <a:sy n="116" d="100"/>
        </p:scale>
        <p:origin x="392" y="56"/>
      </p:cViewPr>
      <p:guideLst>
        <p:guide orient="horz" pos="2188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14598-9168-3248-AB26-D583A67BDBA0}" type="doc">
      <dgm:prSet loTypeId="urn:microsoft.com/office/officeart/2008/layout/IncreasingCircle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B74555-DC3B-E348-9454-0DD623FDDBBF}">
      <dgm:prSet custT="1"/>
      <dgm:spPr>
        <a:xfrm>
          <a:off x="597864" y="0"/>
          <a:ext cx="1137826" cy="384617"/>
        </a:xfrm>
        <a:noFill/>
        <a:ln>
          <a:noFill/>
        </a:ln>
        <a:effectLst/>
      </dgm:spPr>
      <dgm:t>
        <a:bodyPr/>
        <a:lstStyle/>
        <a:p>
          <a:pPr rtl="0"/>
          <a:r>
            <a:rPr lang="zh-CN" altLang="en-US" sz="2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/>
              <a:ea typeface="华文新魏" charset="0"/>
              <a:cs typeface=""/>
            </a:rPr>
            <a:t>优势</a:t>
          </a:r>
          <a:endParaRPr lang="zh-CN" altLang="en-US" sz="2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Georgia"/>
            <a:ea typeface="华文新魏" charset="0"/>
            <a:cs typeface=""/>
          </a:endParaRPr>
        </a:p>
      </dgm:t>
    </dgm:pt>
    <dgm:pt modelId="{E920FCEA-A290-064C-BA05-AEDF235AFC66}" type="parTrans" cxnId="{559E4BC3-3C47-2144-9EB4-6F808491AF12}">
      <dgm:prSet/>
      <dgm:spPr/>
      <dgm:t>
        <a:bodyPr/>
        <a:lstStyle/>
        <a:p>
          <a:endParaRPr lang="zh-CN" altLang="en-US"/>
        </a:p>
      </dgm:t>
    </dgm:pt>
    <dgm:pt modelId="{140C7898-4E52-C740-8124-309F5F67DEEA}" type="sibTrans" cxnId="{559E4BC3-3C47-2144-9EB4-6F808491AF12}">
      <dgm:prSet/>
      <dgm:spPr/>
      <dgm:t>
        <a:bodyPr/>
        <a:lstStyle/>
        <a:p>
          <a:endParaRPr lang="zh-CN" altLang="en-US"/>
        </a:p>
      </dgm:t>
    </dgm:pt>
    <dgm:pt modelId="{C250BD8E-C9C6-5247-9F22-2CA4DBACBAEF}">
      <dgm:prSet custT="1"/>
      <dgm:spPr>
        <a:xfrm>
          <a:off x="2158390" y="0"/>
          <a:ext cx="1382174" cy="384617"/>
        </a:xfrm>
        <a:noFill/>
        <a:ln>
          <a:noFill/>
        </a:ln>
        <a:effectLst/>
      </dgm:spPr>
      <dgm:t>
        <a:bodyPr/>
        <a:lstStyle/>
        <a:p>
          <a:pPr rtl="0"/>
          <a:r>
            <a:rPr lang="zh-CN" altLang="en-US" sz="2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/>
              <a:ea typeface="华文新魏" charset="0"/>
              <a:cs typeface=""/>
            </a:rPr>
            <a:t>工作原理</a:t>
          </a:r>
          <a:endParaRPr lang="zh-CN" altLang="en-US" sz="2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Georgia"/>
            <a:ea typeface="华文新魏" charset="0"/>
            <a:cs typeface=""/>
          </a:endParaRPr>
        </a:p>
      </dgm:t>
    </dgm:pt>
    <dgm:pt modelId="{13927FB3-48DF-2E4F-935E-852175B868B7}" type="parTrans" cxnId="{06B7D1F8-2015-C84B-A259-62B05AA50151}">
      <dgm:prSet/>
      <dgm:spPr/>
      <dgm:t>
        <a:bodyPr/>
        <a:lstStyle/>
        <a:p>
          <a:endParaRPr lang="zh-CN" altLang="en-US"/>
        </a:p>
      </dgm:t>
    </dgm:pt>
    <dgm:pt modelId="{A6B16710-F4FF-F04B-A7BC-12A492024C52}" type="sibTrans" cxnId="{06B7D1F8-2015-C84B-A259-62B05AA50151}">
      <dgm:prSet/>
      <dgm:spPr/>
      <dgm:t>
        <a:bodyPr/>
        <a:lstStyle/>
        <a:p>
          <a:endParaRPr lang="zh-CN" altLang="en-US"/>
        </a:p>
      </dgm:t>
    </dgm:pt>
    <dgm:pt modelId="{DF391AFC-4846-1B44-897C-A3CEAD7BA4BA}" type="pres">
      <dgm:prSet presAssocID="{6FC14598-9168-3248-AB26-D583A67BDBA0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5FBF344-4667-A64B-A745-0C4E70A98863}" type="pres">
      <dgm:prSet presAssocID="{4EB74555-DC3B-E348-9454-0DD623FDDBBF}" presName="composite" presStyleCnt="0"/>
      <dgm:spPr/>
    </dgm:pt>
    <dgm:pt modelId="{51E8D2AC-620B-CD40-8033-AA1395A39144}" type="pres">
      <dgm:prSet presAssocID="{4EB74555-DC3B-E348-9454-0DD623FDDBBF}" presName="BackAccent" presStyleLbl="bgShp" presStyleIdx="0" presStyleCnt="2"/>
      <dgm:spPr>
        <a:xfrm>
          <a:off x="133118" y="0"/>
          <a:ext cx="384617" cy="384617"/>
        </a:xfrm>
        <a:prstGeom prst="ellipse">
          <a:avLst/>
        </a:prstGeom>
        <a:solidFill>
          <a:srgbClr val="D16349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tint val="40000"/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endParaRPr lang="zh-CN" altLang="en-US"/>
        </a:p>
      </dgm:t>
    </dgm:pt>
    <dgm:pt modelId="{5CB25621-0E87-2B4C-9EC6-BA5175367512}" type="pres">
      <dgm:prSet presAssocID="{4EB74555-DC3B-E348-9454-0DD623FDDBBF}" presName="Accent" presStyleLbl="alignNode1" presStyleIdx="0" presStyleCnt="2"/>
      <dgm:spPr>
        <a:xfrm>
          <a:off x="171580" y="38461"/>
          <a:ext cx="307693" cy="307693"/>
        </a:xfrm>
        <a:prstGeom prst="chord">
          <a:avLst>
            <a:gd name="adj1" fmla="val 0"/>
            <a:gd name="adj2" fmla="val 10800000"/>
          </a:avLst>
        </a:prstGeom>
        <a:solidFill>
          <a:srgbClr val="D16349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1634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endParaRPr lang="zh-CN" altLang="en-US"/>
        </a:p>
      </dgm:t>
    </dgm:pt>
    <dgm:pt modelId="{DE0A97A3-F2AE-A842-8F91-2CC45A98D19A}" type="pres">
      <dgm:prSet presAssocID="{4EB74555-DC3B-E348-9454-0DD623FDDBBF}" presName="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1F98244-524D-3C42-803F-B46B6A960B35}" type="pres">
      <dgm:prSet presAssocID="{4EB74555-DC3B-E348-9454-0DD623FDDBBF}" presName="Parent" presStyleLbl="revTx" presStyleIdx="0" presStyleCnt="2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23D395C2-DEDB-F647-9394-A99C7A10CC32}" type="pres">
      <dgm:prSet presAssocID="{140C7898-4E52-C740-8124-309F5F67DEEA}" presName="sibTrans" presStyleCnt="0"/>
      <dgm:spPr/>
    </dgm:pt>
    <dgm:pt modelId="{92D560FF-1BB6-D147-BFC8-03A811A177CE}" type="pres">
      <dgm:prSet presAssocID="{C250BD8E-C9C6-5247-9F22-2CA4DBACBAEF}" presName="composite" presStyleCnt="0"/>
      <dgm:spPr/>
    </dgm:pt>
    <dgm:pt modelId="{79E1CEDF-6118-E04A-827E-FADB8F7D962E}" type="pres">
      <dgm:prSet presAssocID="{C250BD8E-C9C6-5247-9F22-2CA4DBACBAEF}" presName="BackAccent" presStyleLbl="bgShp" presStyleIdx="1" presStyleCnt="2"/>
      <dgm:spPr>
        <a:xfrm>
          <a:off x="1815818" y="0"/>
          <a:ext cx="384617" cy="384617"/>
        </a:xfrm>
        <a:prstGeom prst="ellipse">
          <a:avLst/>
        </a:prstGeom>
        <a:solidFill>
          <a:srgbClr val="D16349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tint val="40000"/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endParaRPr lang="zh-CN" altLang="en-US"/>
        </a:p>
      </dgm:t>
    </dgm:pt>
    <dgm:pt modelId="{2484CCC5-728F-2F43-B9CF-59ACEB69A5E2}" type="pres">
      <dgm:prSet presAssocID="{C250BD8E-C9C6-5247-9F22-2CA4DBACBAEF}" presName="Accent" presStyleLbl="alignNode1" presStyleIdx="1" presStyleCnt="2"/>
      <dgm:spPr>
        <a:xfrm>
          <a:off x="1854280" y="38461"/>
          <a:ext cx="307693" cy="307693"/>
        </a:xfrm>
        <a:prstGeom prst="chord">
          <a:avLst>
            <a:gd name="adj1" fmla="val 16200000"/>
            <a:gd name="adj2" fmla="val 16200000"/>
          </a:avLst>
        </a:prstGeom>
        <a:solidFill>
          <a:srgbClr val="D16349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1634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endParaRPr lang="zh-CN" altLang="en-US"/>
        </a:p>
      </dgm:t>
    </dgm:pt>
    <dgm:pt modelId="{9EE4F1A6-3855-104D-85C4-99517B595D7E}" type="pres">
      <dgm:prSet presAssocID="{C250BD8E-C9C6-5247-9F22-2CA4DBACBAEF}" presName="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7E6604B-DF04-974D-9426-5CD48F9ACCEC}" type="pres">
      <dgm:prSet presAssocID="{C250BD8E-C9C6-5247-9F22-2CA4DBACBAEF}" presName="Parent" presStyleLbl="revTx" presStyleIdx="1" presStyleCnt="2" custScaleX="121475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CB053C71-7FF2-BD4C-8397-EA8A6CAA27BC}" type="presOf" srcId="{6FC14598-9168-3248-AB26-D583A67BDBA0}" destId="{DF391AFC-4846-1B44-897C-A3CEAD7BA4BA}" srcOrd="0" destOrd="0" presId="urn:microsoft.com/office/officeart/2008/layout/IncreasingCircleProcess"/>
    <dgm:cxn modelId="{A8E2845A-4EFF-AE4E-A00D-578316CDB138}" type="presOf" srcId="{C250BD8E-C9C6-5247-9F22-2CA4DBACBAEF}" destId="{F7E6604B-DF04-974D-9426-5CD48F9ACCEC}" srcOrd="0" destOrd="0" presId="urn:microsoft.com/office/officeart/2008/layout/IncreasingCircleProcess"/>
    <dgm:cxn modelId="{957F78E2-5738-3F4C-925C-2E3CE7FAD6D6}" type="presOf" srcId="{4EB74555-DC3B-E348-9454-0DD623FDDBBF}" destId="{B1F98244-524D-3C42-803F-B46B6A960B35}" srcOrd="0" destOrd="0" presId="urn:microsoft.com/office/officeart/2008/layout/IncreasingCircleProcess"/>
    <dgm:cxn modelId="{559E4BC3-3C47-2144-9EB4-6F808491AF12}" srcId="{6FC14598-9168-3248-AB26-D583A67BDBA0}" destId="{4EB74555-DC3B-E348-9454-0DD623FDDBBF}" srcOrd="0" destOrd="0" parTransId="{E920FCEA-A290-064C-BA05-AEDF235AFC66}" sibTransId="{140C7898-4E52-C740-8124-309F5F67DEEA}"/>
    <dgm:cxn modelId="{06B7D1F8-2015-C84B-A259-62B05AA50151}" srcId="{6FC14598-9168-3248-AB26-D583A67BDBA0}" destId="{C250BD8E-C9C6-5247-9F22-2CA4DBACBAEF}" srcOrd="1" destOrd="0" parTransId="{13927FB3-48DF-2E4F-935E-852175B868B7}" sibTransId="{A6B16710-F4FF-F04B-A7BC-12A492024C52}"/>
    <dgm:cxn modelId="{281F597C-93C0-B845-ABF3-9AD43473A682}" type="presParOf" srcId="{DF391AFC-4846-1B44-897C-A3CEAD7BA4BA}" destId="{B5FBF344-4667-A64B-A745-0C4E70A98863}" srcOrd="0" destOrd="0" presId="urn:microsoft.com/office/officeart/2008/layout/IncreasingCircleProcess"/>
    <dgm:cxn modelId="{E3A2D412-1222-5E4B-899A-0ADA947B9433}" type="presParOf" srcId="{B5FBF344-4667-A64B-A745-0C4E70A98863}" destId="{51E8D2AC-620B-CD40-8033-AA1395A39144}" srcOrd="0" destOrd="0" presId="urn:microsoft.com/office/officeart/2008/layout/IncreasingCircleProcess"/>
    <dgm:cxn modelId="{9EF22D5B-DA36-3E44-9F7F-1D919345448C}" type="presParOf" srcId="{B5FBF344-4667-A64B-A745-0C4E70A98863}" destId="{5CB25621-0E87-2B4C-9EC6-BA5175367512}" srcOrd="1" destOrd="0" presId="urn:microsoft.com/office/officeart/2008/layout/IncreasingCircleProcess"/>
    <dgm:cxn modelId="{7CB4E7E2-74F1-BA40-B61E-9D1F20EBCE05}" type="presParOf" srcId="{B5FBF344-4667-A64B-A745-0C4E70A98863}" destId="{DE0A97A3-F2AE-A842-8F91-2CC45A98D19A}" srcOrd="2" destOrd="0" presId="urn:microsoft.com/office/officeart/2008/layout/IncreasingCircleProcess"/>
    <dgm:cxn modelId="{2D5E1DA3-2CA0-8A4D-8A74-8757F18C8D47}" type="presParOf" srcId="{B5FBF344-4667-A64B-A745-0C4E70A98863}" destId="{B1F98244-524D-3C42-803F-B46B6A960B35}" srcOrd="3" destOrd="0" presId="urn:microsoft.com/office/officeart/2008/layout/IncreasingCircleProcess"/>
    <dgm:cxn modelId="{A09E1A03-8914-2046-A875-0C51B97395E4}" type="presParOf" srcId="{DF391AFC-4846-1B44-897C-A3CEAD7BA4BA}" destId="{23D395C2-DEDB-F647-9394-A99C7A10CC32}" srcOrd="1" destOrd="0" presId="urn:microsoft.com/office/officeart/2008/layout/IncreasingCircleProcess"/>
    <dgm:cxn modelId="{3E67967F-B9AF-D246-8921-5EF6B1140C26}" type="presParOf" srcId="{DF391AFC-4846-1B44-897C-A3CEAD7BA4BA}" destId="{92D560FF-1BB6-D147-BFC8-03A811A177CE}" srcOrd="2" destOrd="0" presId="urn:microsoft.com/office/officeart/2008/layout/IncreasingCircleProcess"/>
    <dgm:cxn modelId="{AC9F3957-03FE-B342-9D36-901A97FD6C92}" type="presParOf" srcId="{92D560FF-1BB6-D147-BFC8-03A811A177CE}" destId="{79E1CEDF-6118-E04A-827E-FADB8F7D962E}" srcOrd="0" destOrd="0" presId="urn:microsoft.com/office/officeart/2008/layout/IncreasingCircleProcess"/>
    <dgm:cxn modelId="{F55C6103-C9D6-CE48-B475-A37E447FB62B}" type="presParOf" srcId="{92D560FF-1BB6-D147-BFC8-03A811A177CE}" destId="{2484CCC5-728F-2F43-B9CF-59ACEB69A5E2}" srcOrd="1" destOrd="0" presId="urn:microsoft.com/office/officeart/2008/layout/IncreasingCircleProcess"/>
    <dgm:cxn modelId="{658FA4CC-BE9A-204F-9D40-682F9B6ECFD4}" type="presParOf" srcId="{92D560FF-1BB6-D147-BFC8-03A811A177CE}" destId="{9EE4F1A6-3855-104D-85C4-99517B595D7E}" srcOrd="2" destOrd="0" presId="urn:microsoft.com/office/officeart/2008/layout/IncreasingCircleProcess"/>
    <dgm:cxn modelId="{1B7BC6B2-FE48-C749-AD62-929D07FD7D62}" type="presParOf" srcId="{92D560FF-1BB6-D147-BFC8-03A811A177CE}" destId="{F7E6604B-DF04-974D-9426-5CD48F9ACCEC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908686-A22E-F347-AA90-7290D2F8493E}" type="doc">
      <dgm:prSet loTypeId="urn:microsoft.com/office/officeart/2008/layout/HorizontalMultiLevelHierarchy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416E59FF-E49B-324C-9F5F-FC7E3DF6C09E}">
      <dgm:prSet/>
      <dgm:spPr>
        <a:xfrm>
          <a:off x="360303" y="865382"/>
          <a:ext cx="1150270" cy="1006489"/>
        </a:xfr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pPr rtl="0"/>
          <a:r>
            <a:rPr lang="zh-CN" altLang="en-US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优势 </a:t>
          </a:r>
          <a:endParaRPr lang="zh-CN" altLang="en-US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gm:t>
    </dgm:pt>
    <dgm:pt modelId="{FBE8F82F-C583-954A-8984-CE1CD4A671F0}" type="parTrans" cxnId="{06A6896C-5827-F44A-AD4F-4FA310369EC7}">
      <dgm:prSet/>
      <dgm:spPr/>
      <dgm:t>
        <a:bodyPr/>
        <a:lstStyle/>
        <a:p>
          <a:endParaRPr lang="zh-CN" altLang="en-US">
            <a:latin typeface="Songti SC" charset="-122"/>
            <a:ea typeface="Songti SC" charset="-122"/>
            <a:cs typeface="Songti SC" charset="-122"/>
          </a:endParaRPr>
        </a:p>
      </dgm:t>
    </dgm:pt>
    <dgm:pt modelId="{C1EE79A1-54D6-4A49-8C57-A691E80A59AF}" type="sibTrans" cxnId="{06A6896C-5827-F44A-AD4F-4FA310369EC7}">
      <dgm:prSet/>
      <dgm:spPr/>
      <dgm:t>
        <a:bodyPr/>
        <a:lstStyle/>
        <a:p>
          <a:endParaRPr lang="zh-CN" altLang="en-US">
            <a:latin typeface="Songti SC" charset="-122"/>
            <a:ea typeface="Songti SC" charset="-122"/>
            <a:cs typeface="Songti SC" charset="-122"/>
          </a:endParaRPr>
        </a:p>
      </dgm:t>
    </dgm:pt>
    <dgm:pt modelId="{E0FD6A76-0429-6240-9CA6-E4A523074CBF}">
      <dgm:prSet custT="1"/>
      <dgm:spPr>
        <a:xfrm>
          <a:off x="1779189" y="135852"/>
          <a:ext cx="4127520" cy="519062"/>
        </a:xfrm>
        <a:solidFill>
          <a:srgbClr val="8CADAE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8CADAE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r>
            <a:rPr lang="zh-CN" altLang="en-US" sz="2000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直接纪录快照，而非差异比较</a:t>
          </a:r>
          <a:endParaRPr lang="zh-CN" altLang="en-US" sz="2000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gm:t>
    </dgm:pt>
    <dgm:pt modelId="{70E12B6B-C3F9-2D4E-9DE6-84C5943865F0}" type="parTrans" cxnId="{B02E1109-89C7-DC49-839D-78CB0DA2F2B6}">
      <dgm:prSet/>
      <dgm:spPr>
        <a:xfrm>
          <a:off x="1438683" y="395383"/>
          <a:ext cx="340505" cy="973243"/>
        </a:xfrm>
        <a:noFill/>
        <a:ln w="9525" cap="flat" cmpd="sng" algn="ctr">
          <a:solidFill>
            <a:srgbClr val="8CADA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ongti SC" charset="-122"/>
            <a:ea typeface="Songti SC" charset="-122"/>
            <a:cs typeface="Songti SC" charset="-122"/>
          </a:endParaRPr>
        </a:p>
      </dgm:t>
    </dgm:pt>
    <dgm:pt modelId="{5E1337B8-5FF8-944D-A0AD-F23B5F05FE7A}" type="sibTrans" cxnId="{B02E1109-89C7-DC49-839D-78CB0DA2F2B6}">
      <dgm:prSet/>
      <dgm:spPr/>
      <dgm:t>
        <a:bodyPr/>
        <a:lstStyle/>
        <a:p>
          <a:endParaRPr lang="zh-CN" altLang="en-US">
            <a:latin typeface="Songti SC" charset="-122"/>
            <a:ea typeface="Songti SC" charset="-122"/>
            <a:cs typeface="Songti SC" charset="-122"/>
          </a:endParaRPr>
        </a:p>
      </dgm:t>
    </dgm:pt>
    <dgm:pt modelId="{0A91C25E-E657-E74E-A2B4-4D3076E8060D}">
      <dgm:prSet custT="1"/>
      <dgm:spPr>
        <a:xfrm>
          <a:off x="1779189" y="784681"/>
          <a:ext cx="4127520" cy="519062"/>
        </a:xfrm>
        <a:solidFill>
          <a:srgbClr val="8CADAE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8CADAE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r>
            <a:rPr lang="zh-CN" altLang="en-US" sz="2000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近乎所有操作都是本地执行</a:t>
          </a:r>
          <a:endParaRPr lang="zh-CN" altLang="en-US" sz="2000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gm:t>
    </dgm:pt>
    <dgm:pt modelId="{166F81C3-B61D-624F-8064-FEC76500CA76}" type="parTrans" cxnId="{6AF3E301-465C-BA4E-B4A5-DFFCBD98C354}">
      <dgm:prSet/>
      <dgm:spPr>
        <a:xfrm>
          <a:off x="1438683" y="1044212"/>
          <a:ext cx="340505" cy="324414"/>
        </a:xfrm>
        <a:noFill/>
        <a:ln w="9525" cap="flat" cmpd="sng" algn="ctr">
          <a:solidFill>
            <a:srgbClr val="8CADA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ongti SC" charset="-122"/>
            <a:ea typeface="Songti SC" charset="-122"/>
            <a:cs typeface="Songti SC" charset="-122"/>
          </a:endParaRPr>
        </a:p>
      </dgm:t>
    </dgm:pt>
    <dgm:pt modelId="{60B4C28D-84DC-484B-B7FE-5346F1D14A0F}" type="sibTrans" cxnId="{6AF3E301-465C-BA4E-B4A5-DFFCBD98C354}">
      <dgm:prSet/>
      <dgm:spPr/>
      <dgm:t>
        <a:bodyPr/>
        <a:lstStyle/>
        <a:p>
          <a:endParaRPr lang="zh-CN" altLang="en-US">
            <a:latin typeface="Songti SC" charset="-122"/>
            <a:ea typeface="Songti SC" charset="-122"/>
            <a:cs typeface="Songti SC" charset="-122"/>
          </a:endParaRPr>
        </a:p>
      </dgm:t>
    </dgm:pt>
    <dgm:pt modelId="{A613A3E7-F152-864F-AA02-9EB6E5DA2BF8}">
      <dgm:prSet custT="1"/>
      <dgm:spPr>
        <a:xfrm>
          <a:off x="1779189" y="1433509"/>
          <a:ext cx="3527124" cy="519062"/>
        </a:xfrm>
        <a:solidFill>
          <a:srgbClr val="8CADAE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8CADAE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r>
            <a:rPr lang="zh-CN" altLang="en-US" sz="2000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时刻保持数据完整性</a:t>
          </a:r>
          <a:endParaRPr lang="zh-CN" altLang="en-US" sz="2000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gm:t>
    </dgm:pt>
    <dgm:pt modelId="{E071EB47-D9D5-AB42-9E61-1CDB01BCFC9C}" type="parTrans" cxnId="{EE0E806E-6445-914B-BD46-3E94702717F0}">
      <dgm:prSet/>
      <dgm:spPr>
        <a:xfrm>
          <a:off x="1438683" y="1368627"/>
          <a:ext cx="340505" cy="324414"/>
        </a:xfrm>
        <a:noFill/>
        <a:ln w="9525" cap="flat" cmpd="sng" algn="ctr">
          <a:solidFill>
            <a:srgbClr val="8CADA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ongti SC" charset="-122"/>
            <a:ea typeface="Songti SC" charset="-122"/>
            <a:cs typeface="Songti SC" charset="-122"/>
          </a:endParaRPr>
        </a:p>
      </dgm:t>
    </dgm:pt>
    <dgm:pt modelId="{2820A634-2526-E044-A27B-B77D1C53439D}" type="sibTrans" cxnId="{EE0E806E-6445-914B-BD46-3E94702717F0}">
      <dgm:prSet/>
      <dgm:spPr/>
      <dgm:t>
        <a:bodyPr/>
        <a:lstStyle/>
        <a:p>
          <a:endParaRPr lang="zh-CN" altLang="en-US">
            <a:latin typeface="Songti SC" charset="-122"/>
            <a:ea typeface="Songti SC" charset="-122"/>
            <a:cs typeface="Songti SC" charset="-122"/>
          </a:endParaRPr>
        </a:p>
      </dgm:t>
    </dgm:pt>
    <dgm:pt modelId="{7FD4A6D3-D522-6146-902B-3873C8C14950}">
      <dgm:prSet custT="1"/>
      <dgm:spPr>
        <a:xfrm>
          <a:off x="1779189" y="2082338"/>
          <a:ext cx="3527124" cy="519062"/>
        </a:xfrm>
        <a:solidFill>
          <a:srgbClr val="8CADAE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8CADAE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r>
            <a:rPr lang="zh-CN" altLang="en-US" sz="2000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多数操作仅添加数据 </a:t>
          </a:r>
          <a:endParaRPr lang="zh-CN" altLang="en-US" sz="2000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gm:t>
    </dgm:pt>
    <dgm:pt modelId="{142160A9-0AFF-2347-8494-42D42E609CC6}" type="parTrans" cxnId="{05CE44D0-5942-F84A-B6C3-598A40F00430}">
      <dgm:prSet/>
      <dgm:spPr>
        <a:xfrm>
          <a:off x="1438683" y="1368627"/>
          <a:ext cx="340505" cy="973243"/>
        </a:xfrm>
        <a:noFill/>
        <a:ln w="9525" cap="flat" cmpd="sng" algn="ctr">
          <a:solidFill>
            <a:srgbClr val="8CADA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ongti SC" charset="-122"/>
            <a:ea typeface="Songti SC" charset="-122"/>
            <a:cs typeface="Songti SC" charset="-122"/>
          </a:endParaRPr>
        </a:p>
      </dgm:t>
    </dgm:pt>
    <dgm:pt modelId="{7A61D0EF-3BFF-EC48-A05B-F35C22FDDDFD}" type="sibTrans" cxnId="{05CE44D0-5942-F84A-B6C3-598A40F00430}">
      <dgm:prSet/>
      <dgm:spPr/>
      <dgm:t>
        <a:bodyPr/>
        <a:lstStyle/>
        <a:p>
          <a:endParaRPr lang="zh-CN" altLang="en-US">
            <a:latin typeface="Songti SC" charset="-122"/>
            <a:ea typeface="Songti SC" charset="-122"/>
            <a:cs typeface="Songti SC" charset="-122"/>
          </a:endParaRPr>
        </a:p>
      </dgm:t>
    </dgm:pt>
    <dgm:pt modelId="{A91C0E8F-F57A-FC4A-9A6B-C32C421ACA7C}" type="pres">
      <dgm:prSet presAssocID="{23908686-A22E-F347-AA90-7290D2F8493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FBCFF30-76D0-7444-B222-40F5BE0AFDEC}" type="pres">
      <dgm:prSet presAssocID="{416E59FF-E49B-324C-9F5F-FC7E3DF6C09E}" presName="root1" presStyleCnt="0"/>
      <dgm:spPr/>
    </dgm:pt>
    <dgm:pt modelId="{90072C75-DB07-E546-AADA-F01C8B5CF06F}" type="pres">
      <dgm:prSet presAssocID="{416E59FF-E49B-324C-9F5F-FC7E3DF6C09E}" presName="LevelOneTextNode" presStyleLbl="node0" presStyleIdx="0" presStyleCnt="1" custAng="5400000" custScaleX="193905" custScaleY="4210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EB064300-A1E0-8C40-AE8D-3C52BEF52D63}" type="pres">
      <dgm:prSet presAssocID="{416E59FF-E49B-324C-9F5F-FC7E3DF6C09E}" presName="level2hierChild" presStyleCnt="0"/>
      <dgm:spPr/>
    </dgm:pt>
    <dgm:pt modelId="{34AD2E5B-8A5D-2B4F-8BBA-25E5FB7B8E6D}" type="pres">
      <dgm:prSet presAssocID="{70E12B6B-C3F9-2D4E-9DE6-84C5943865F0}" presName="conn2-1" presStyleLbl="parChTrans1D2" presStyleIdx="0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0" y="973243"/>
              </a:moveTo>
              <a:lnTo>
                <a:pt x="170252" y="973243"/>
              </a:lnTo>
              <a:lnTo>
                <a:pt x="170252" y="0"/>
              </a:lnTo>
              <a:lnTo>
                <a:pt x="340505" y="0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6BBA0248-598F-724F-AC92-4AF60A75C5D7}" type="pres">
      <dgm:prSet presAssocID="{70E12B6B-C3F9-2D4E-9DE6-84C5943865F0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DF10C8C5-9943-2549-89C4-5341E0E0B50D}" type="pres">
      <dgm:prSet presAssocID="{E0FD6A76-0429-6240-9CA6-E4A523074CBF}" presName="root2" presStyleCnt="0"/>
      <dgm:spPr/>
    </dgm:pt>
    <dgm:pt modelId="{016882BD-5551-6747-B68C-48F32CA9A745}" type="pres">
      <dgm:prSet presAssocID="{E0FD6A76-0429-6240-9CA6-E4A523074CBF}" presName="LevelTwoTextNode" presStyleLbl="node2" presStyleIdx="0" presStyleCnt="4" custScaleX="24243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D3496BFD-BE3C-1340-BCF2-9DEF184B3F5F}" type="pres">
      <dgm:prSet presAssocID="{E0FD6A76-0429-6240-9CA6-E4A523074CBF}" presName="level3hierChild" presStyleCnt="0"/>
      <dgm:spPr/>
    </dgm:pt>
    <dgm:pt modelId="{F6077663-E7AA-8849-BAF5-6C29224CBD60}" type="pres">
      <dgm:prSet presAssocID="{166F81C3-B61D-624F-8064-FEC76500CA76}" presName="conn2-1" presStyleLbl="parChTrans1D2" presStyleIdx="1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0" y="324414"/>
              </a:moveTo>
              <a:lnTo>
                <a:pt x="170252" y="324414"/>
              </a:lnTo>
              <a:lnTo>
                <a:pt x="170252" y="0"/>
              </a:lnTo>
              <a:lnTo>
                <a:pt x="340505" y="0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140206AF-1C71-364F-8DD1-FC7CFC69DE07}" type="pres">
      <dgm:prSet presAssocID="{166F81C3-B61D-624F-8064-FEC76500CA76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85C00555-3067-3E4D-A8FB-00A26E4C1521}" type="pres">
      <dgm:prSet presAssocID="{0A91C25E-E657-E74E-A2B4-4D3076E8060D}" presName="root2" presStyleCnt="0"/>
      <dgm:spPr/>
    </dgm:pt>
    <dgm:pt modelId="{BC03CB13-AB88-4C44-A323-727FBC5CBD58}" type="pres">
      <dgm:prSet presAssocID="{0A91C25E-E657-E74E-A2B4-4D3076E8060D}" presName="LevelTwoTextNode" presStyleLbl="node2" presStyleIdx="1" presStyleCnt="4" custScaleX="24243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E26D4B33-6639-094E-AF1B-DEFC965C30EC}" type="pres">
      <dgm:prSet presAssocID="{0A91C25E-E657-E74E-A2B4-4D3076E8060D}" presName="level3hierChild" presStyleCnt="0"/>
      <dgm:spPr/>
    </dgm:pt>
    <dgm:pt modelId="{0C943894-D906-D445-A232-A58544956862}" type="pres">
      <dgm:prSet presAssocID="{E071EB47-D9D5-AB42-9E61-1CDB01BCFC9C}" presName="conn2-1" presStyleLbl="parChTrans1D2" presStyleIdx="2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252" y="0"/>
              </a:lnTo>
              <a:lnTo>
                <a:pt x="170252" y="324414"/>
              </a:lnTo>
              <a:lnTo>
                <a:pt x="340505" y="324414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1D35905A-31A2-6345-80EE-D1C3C60779DB}" type="pres">
      <dgm:prSet presAssocID="{E071EB47-D9D5-AB42-9E61-1CDB01BCFC9C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E5680DE1-6BD4-F345-A042-63CDA732F39F}" type="pres">
      <dgm:prSet presAssocID="{A613A3E7-F152-864F-AA02-9EB6E5DA2BF8}" presName="root2" presStyleCnt="0"/>
      <dgm:spPr/>
    </dgm:pt>
    <dgm:pt modelId="{F87EEEB4-5985-7647-8C42-9B2ADCB44191}" type="pres">
      <dgm:prSet presAssocID="{A613A3E7-F152-864F-AA02-9EB6E5DA2BF8}" presName="LevelTwoTextNode" presStyleLbl="node2" presStyleIdx="2" presStyleCnt="4" custScaleX="207170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58E2255F-CF76-3842-BC09-D602C206281D}" type="pres">
      <dgm:prSet presAssocID="{A613A3E7-F152-864F-AA02-9EB6E5DA2BF8}" presName="level3hierChild" presStyleCnt="0"/>
      <dgm:spPr/>
    </dgm:pt>
    <dgm:pt modelId="{FD8F1EFB-30BE-5C45-8819-CFA363ABF816}" type="pres">
      <dgm:prSet presAssocID="{142160A9-0AFF-2347-8494-42D42E609CC6}" presName="conn2-1" presStyleLbl="parChTrans1D2" presStyleIdx="3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252" y="0"/>
              </a:lnTo>
              <a:lnTo>
                <a:pt x="170252" y="973243"/>
              </a:lnTo>
              <a:lnTo>
                <a:pt x="340505" y="973243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65ECA850-0DAE-3340-B65B-B5DD34B24F5A}" type="pres">
      <dgm:prSet presAssocID="{142160A9-0AFF-2347-8494-42D42E609CC6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4DCD41A-97EE-A74C-8BDD-9124E422E2A0}" type="pres">
      <dgm:prSet presAssocID="{7FD4A6D3-D522-6146-902B-3873C8C14950}" presName="root2" presStyleCnt="0"/>
      <dgm:spPr/>
    </dgm:pt>
    <dgm:pt modelId="{137F4946-C266-F949-808E-91800F9417A0}" type="pres">
      <dgm:prSet presAssocID="{7FD4A6D3-D522-6146-902B-3873C8C14950}" presName="LevelTwoTextNode" presStyleLbl="node2" presStyleIdx="3" presStyleCnt="4" custScaleX="207170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2C5CBE24-D2C7-7245-AC89-309299BA02ED}" type="pres">
      <dgm:prSet presAssocID="{7FD4A6D3-D522-6146-902B-3873C8C14950}" presName="level3hierChild" presStyleCnt="0"/>
      <dgm:spPr/>
    </dgm:pt>
  </dgm:ptLst>
  <dgm:cxnLst>
    <dgm:cxn modelId="{BA3D7FD3-7F6F-5E40-8A77-7DD081D30FD2}" type="presOf" srcId="{166F81C3-B61D-624F-8064-FEC76500CA76}" destId="{F6077663-E7AA-8849-BAF5-6C29224CBD60}" srcOrd="0" destOrd="0" presId="urn:microsoft.com/office/officeart/2008/layout/HorizontalMultiLevelHierarchy"/>
    <dgm:cxn modelId="{067457F2-521F-CE4C-8B77-66701AFC78E6}" type="presOf" srcId="{7FD4A6D3-D522-6146-902B-3873C8C14950}" destId="{137F4946-C266-F949-808E-91800F9417A0}" srcOrd="0" destOrd="0" presId="urn:microsoft.com/office/officeart/2008/layout/HorizontalMultiLevelHierarchy"/>
    <dgm:cxn modelId="{421AFCB7-7BD3-3B4E-AD1D-96DC748B1019}" type="presOf" srcId="{A613A3E7-F152-864F-AA02-9EB6E5DA2BF8}" destId="{F87EEEB4-5985-7647-8C42-9B2ADCB44191}" srcOrd="0" destOrd="0" presId="urn:microsoft.com/office/officeart/2008/layout/HorizontalMultiLevelHierarchy"/>
    <dgm:cxn modelId="{B02E1109-89C7-DC49-839D-78CB0DA2F2B6}" srcId="{416E59FF-E49B-324C-9F5F-FC7E3DF6C09E}" destId="{E0FD6A76-0429-6240-9CA6-E4A523074CBF}" srcOrd="0" destOrd="0" parTransId="{70E12B6B-C3F9-2D4E-9DE6-84C5943865F0}" sibTransId="{5E1337B8-5FF8-944D-A0AD-F23B5F05FE7A}"/>
    <dgm:cxn modelId="{6AF3E301-465C-BA4E-B4A5-DFFCBD98C354}" srcId="{416E59FF-E49B-324C-9F5F-FC7E3DF6C09E}" destId="{0A91C25E-E657-E74E-A2B4-4D3076E8060D}" srcOrd="1" destOrd="0" parTransId="{166F81C3-B61D-624F-8064-FEC76500CA76}" sibTransId="{60B4C28D-84DC-484B-B7FE-5346F1D14A0F}"/>
    <dgm:cxn modelId="{6E4914C2-84F4-624F-9FA6-F4DE4D32357A}" type="presOf" srcId="{E071EB47-D9D5-AB42-9E61-1CDB01BCFC9C}" destId="{0C943894-D906-D445-A232-A58544956862}" srcOrd="0" destOrd="0" presId="urn:microsoft.com/office/officeart/2008/layout/HorizontalMultiLevelHierarchy"/>
    <dgm:cxn modelId="{48996762-B7AA-6241-9817-B1309332CAC1}" type="presOf" srcId="{416E59FF-E49B-324C-9F5F-FC7E3DF6C09E}" destId="{90072C75-DB07-E546-AADA-F01C8B5CF06F}" srcOrd="0" destOrd="0" presId="urn:microsoft.com/office/officeart/2008/layout/HorizontalMultiLevelHierarchy"/>
    <dgm:cxn modelId="{05CE44D0-5942-F84A-B6C3-598A40F00430}" srcId="{416E59FF-E49B-324C-9F5F-FC7E3DF6C09E}" destId="{7FD4A6D3-D522-6146-902B-3873C8C14950}" srcOrd="3" destOrd="0" parTransId="{142160A9-0AFF-2347-8494-42D42E609CC6}" sibTransId="{7A61D0EF-3BFF-EC48-A05B-F35C22FDDDFD}"/>
    <dgm:cxn modelId="{0508CBEA-8059-A543-8E84-A1A37238338A}" type="presOf" srcId="{E0FD6A76-0429-6240-9CA6-E4A523074CBF}" destId="{016882BD-5551-6747-B68C-48F32CA9A745}" srcOrd="0" destOrd="0" presId="urn:microsoft.com/office/officeart/2008/layout/HorizontalMultiLevelHierarchy"/>
    <dgm:cxn modelId="{139C0720-0501-F049-A6F6-BF9CA6AE3E18}" type="presOf" srcId="{E071EB47-D9D5-AB42-9E61-1CDB01BCFC9C}" destId="{1D35905A-31A2-6345-80EE-D1C3C60779DB}" srcOrd="1" destOrd="0" presId="urn:microsoft.com/office/officeart/2008/layout/HorizontalMultiLevelHierarchy"/>
    <dgm:cxn modelId="{DBFBBDF1-2573-CD4B-B8CE-800CB6273154}" type="presOf" srcId="{166F81C3-B61D-624F-8064-FEC76500CA76}" destId="{140206AF-1C71-364F-8DD1-FC7CFC69DE07}" srcOrd="1" destOrd="0" presId="urn:microsoft.com/office/officeart/2008/layout/HorizontalMultiLevelHierarchy"/>
    <dgm:cxn modelId="{1369A9CE-D82A-644B-BF36-9BFC5266C203}" type="presOf" srcId="{70E12B6B-C3F9-2D4E-9DE6-84C5943865F0}" destId="{34AD2E5B-8A5D-2B4F-8BBA-25E5FB7B8E6D}" srcOrd="0" destOrd="0" presId="urn:microsoft.com/office/officeart/2008/layout/HorizontalMultiLevelHierarchy"/>
    <dgm:cxn modelId="{DDA096D9-3125-4546-9CE5-47137DFF95F5}" type="presOf" srcId="{0A91C25E-E657-E74E-A2B4-4D3076E8060D}" destId="{BC03CB13-AB88-4C44-A323-727FBC5CBD58}" srcOrd="0" destOrd="0" presId="urn:microsoft.com/office/officeart/2008/layout/HorizontalMultiLevelHierarchy"/>
    <dgm:cxn modelId="{06A6896C-5827-F44A-AD4F-4FA310369EC7}" srcId="{23908686-A22E-F347-AA90-7290D2F8493E}" destId="{416E59FF-E49B-324C-9F5F-FC7E3DF6C09E}" srcOrd="0" destOrd="0" parTransId="{FBE8F82F-C583-954A-8984-CE1CD4A671F0}" sibTransId="{C1EE79A1-54D6-4A49-8C57-A691E80A59AF}"/>
    <dgm:cxn modelId="{342D12A7-5E55-9B49-8460-2DA70331C3E8}" type="presOf" srcId="{23908686-A22E-F347-AA90-7290D2F8493E}" destId="{A91C0E8F-F57A-FC4A-9A6B-C32C421ACA7C}" srcOrd="0" destOrd="0" presId="urn:microsoft.com/office/officeart/2008/layout/HorizontalMultiLevelHierarchy"/>
    <dgm:cxn modelId="{07106223-897E-B14B-996D-87A835162705}" type="presOf" srcId="{70E12B6B-C3F9-2D4E-9DE6-84C5943865F0}" destId="{6BBA0248-598F-724F-AC92-4AF60A75C5D7}" srcOrd="1" destOrd="0" presId="urn:microsoft.com/office/officeart/2008/layout/HorizontalMultiLevelHierarchy"/>
    <dgm:cxn modelId="{B0C305E0-95AC-8042-8C21-A7A9E307D27E}" type="presOf" srcId="{142160A9-0AFF-2347-8494-42D42E609CC6}" destId="{65ECA850-0DAE-3340-B65B-B5DD34B24F5A}" srcOrd="1" destOrd="0" presId="urn:microsoft.com/office/officeart/2008/layout/HorizontalMultiLevelHierarchy"/>
    <dgm:cxn modelId="{EE0E806E-6445-914B-BD46-3E94702717F0}" srcId="{416E59FF-E49B-324C-9F5F-FC7E3DF6C09E}" destId="{A613A3E7-F152-864F-AA02-9EB6E5DA2BF8}" srcOrd="2" destOrd="0" parTransId="{E071EB47-D9D5-AB42-9E61-1CDB01BCFC9C}" sibTransId="{2820A634-2526-E044-A27B-B77D1C53439D}"/>
    <dgm:cxn modelId="{25D063B2-8495-7F43-B65C-6BD66BFBCCA0}" type="presOf" srcId="{142160A9-0AFF-2347-8494-42D42E609CC6}" destId="{FD8F1EFB-30BE-5C45-8819-CFA363ABF816}" srcOrd="0" destOrd="0" presId="urn:microsoft.com/office/officeart/2008/layout/HorizontalMultiLevelHierarchy"/>
    <dgm:cxn modelId="{8A1FC1B3-FEB7-B54C-9DE4-FA5C19CE847C}" type="presParOf" srcId="{A91C0E8F-F57A-FC4A-9A6B-C32C421ACA7C}" destId="{DFBCFF30-76D0-7444-B222-40F5BE0AFDEC}" srcOrd="0" destOrd="0" presId="urn:microsoft.com/office/officeart/2008/layout/HorizontalMultiLevelHierarchy"/>
    <dgm:cxn modelId="{231DA6CD-650C-0940-A518-70735CC818B0}" type="presParOf" srcId="{DFBCFF30-76D0-7444-B222-40F5BE0AFDEC}" destId="{90072C75-DB07-E546-AADA-F01C8B5CF06F}" srcOrd="0" destOrd="0" presId="urn:microsoft.com/office/officeart/2008/layout/HorizontalMultiLevelHierarchy"/>
    <dgm:cxn modelId="{251E3055-2CF4-C644-958C-2F5583483803}" type="presParOf" srcId="{DFBCFF30-76D0-7444-B222-40F5BE0AFDEC}" destId="{EB064300-A1E0-8C40-AE8D-3C52BEF52D63}" srcOrd="1" destOrd="0" presId="urn:microsoft.com/office/officeart/2008/layout/HorizontalMultiLevelHierarchy"/>
    <dgm:cxn modelId="{33F381B5-BC83-F042-B7A8-6333FD840C9F}" type="presParOf" srcId="{EB064300-A1E0-8C40-AE8D-3C52BEF52D63}" destId="{34AD2E5B-8A5D-2B4F-8BBA-25E5FB7B8E6D}" srcOrd="0" destOrd="0" presId="urn:microsoft.com/office/officeart/2008/layout/HorizontalMultiLevelHierarchy"/>
    <dgm:cxn modelId="{E7C2FB48-8F2E-8B4E-9598-CE29208A6073}" type="presParOf" srcId="{34AD2E5B-8A5D-2B4F-8BBA-25E5FB7B8E6D}" destId="{6BBA0248-598F-724F-AC92-4AF60A75C5D7}" srcOrd="0" destOrd="0" presId="urn:microsoft.com/office/officeart/2008/layout/HorizontalMultiLevelHierarchy"/>
    <dgm:cxn modelId="{2DCFD771-DE6C-1649-A6B3-06FD01A123F3}" type="presParOf" srcId="{EB064300-A1E0-8C40-AE8D-3C52BEF52D63}" destId="{DF10C8C5-9943-2549-89C4-5341E0E0B50D}" srcOrd="1" destOrd="0" presId="urn:microsoft.com/office/officeart/2008/layout/HorizontalMultiLevelHierarchy"/>
    <dgm:cxn modelId="{D5C21939-00ED-ED47-A809-7A750F8411A9}" type="presParOf" srcId="{DF10C8C5-9943-2549-89C4-5341E0E0B50D}" destId="{016882BD-5551-6747-B68C-48F32CA9A745}" srcOrd="0" destOrd="0" presId="urn:microsoft.com/office/officeart/2008/layout/HorizontalMultiLevelHierarchy"/>
    <dgm:cxn modelId="{304F6E81-D2FD-8D4F-A09A-9EF9560FFC16}" type="presParOf" srcId="{DF10C8C5-9943-2549-89C4-5341E0E0B50D}" destId="{D3496BFD-BE3C-1340-BCF2-9DEF184B3F5F}" srcOrd="1" destOrd="0" presId="urn:microsoft.com/office/officeart/2008/layout/HorizontalMultiLevelHierarchy"/>
    <dgm:cxn modelId="{641DCA5F-978B-D84A-8963-158CD8039C90}" type="presParOf" srcId="{EB064300-A1E0-8C40-AE8D-3C52BEF52D63}" destId="{F6077663-E7AA-8849-BAF5-6C29224CBD60}" srcOrd="2" destOrd="0" presId="urn:microsoft.com/office/officeart/2008/layout/HorizontalMultiLevelHierarchy"/>
    <dgm:cxn modelId="{83BC4095-4787-D240-9FA6-F96F4E5A946F}" type="presParOf" srcId="{F6077663-E7AA-8849-BAF5-6C29224CBD60}" destId="{140206AF-1C71-364F-8DD1-FC7CFC69DE07}" srcOrd="0" destOrd="0" presId="urn:microsoft.com/office/officeart/2008/layout/HorizontalMultiLevelHierarchy"/>
    <dgm:cxn modelId="{39761C8D-8A6D-DE44-998E-EE7D0C78185C}" type="presParOf" srcId="{EB064300-A1E0-8C40-AE8D-3C52BEF52D63}" destId="{85C00555-3067-3E4D-A8FB-00A26E4C1521}" srcOrd="3" destOrd="0" presId="urn:microsoft.com/office/officeart/2008/layout/HorizontalMultiLevelHierarchy"/>
    <dgm:cxn modelId="{9E08851B-7F1D-4E4E-A80B-0738A37002E6}" type="presParOf" srcId="{85C00555-3067-3E4D-A8FB-00A26E4C1521}" destId="{BC03CB13-AB88-4C44-A323-727FBC5CBD58}" srcOrd="0" destOrd="0" presId="urn:microsoft.com/office/officeart/2008/layout/HorizontalMultiLevelHierarchy"/>
    <dgm:cxn modelId="{A45A50B3-40DA-D441-AC78-35BB63AC293B}" type="presParOf" srcId="{85C00555-3067-3E4D-A8FB-00A26E4C1521}" destId="{E26D4B33-6639-094E-AF1B-DEFC965C30EC}" srcOrd="1" destOrd="0" presId="urn:microsoft.com/office/officeart/2008/layout/HorizontalMultiLevelHierarchy"/>
    <dgm:cxn modelId="{9926F2BA-9095-8342-9688-8FBB689074E7}" type="presParOf" srcId="{EB064300-A1E0-8C40-AE8D-3C52BEF52D63}" destId="{0C943894-D906-D445-A232-A58544956862}" srcOrd="4" destOrd="0" presId="urn:microsoft.com/office/officeart/2008/layout/HorizontalMultiLevelHierarchy"/>
    <dgm:cxn modelId="{13C54F0D-FD4B-4048-9C10-061EC139608B}" type="presParOf" srcId="{0C943894-D906-D445-A232-A58544956862}" destId="{1D35905A-31A2-6345-80EE-D1C3C60779DB}" srcOrd="0" destOrd="0" presId="urn:microsoft.com/office/officeart/2008/layout/HorizontalMultiLevelHierarchy"/>
    <dgm:cxn modelId="{F9E38D05-859A-D844-A638-614615AA0F93}" type="presParOf" srcId="{EB064300-A1E0-8C40-AE8D-3C52BEF52D63}" destId="{E5680DE1-6BD4-F345-A042-63CDA732F39F}" srcOrd="5" destOrd="0" presId="urn:microsoft.com/office/officeart/2008/layout/HorizontalMultiLevelHierarchy"/>
    <dgm:cxn modelId="{5937973B-F93A-5840-B26D-0B05E59E7A9D}" type="presParOf" srcId="{E5680DE1-6BD4-F345-A042-63CDA732F39F}" destId="{F87EEEB4-5985-7647-8C42-9B2ADCB44191}" srcOrd="0" destOrd="0" presId="urn:microsoft.com/office/officeart/2008/layout/HorizontalMultiLevelHierarchy"/>
    <dgm:cxn modelId="{AAC3D105-AD89-B64D-8FE9-AF14163E9B92}" type="presParOf" srcId="{E5680DE1-6BD4-F345-A042-63CDA732F39F}" destId="{58E2255F-CF76-3842-BC09-D602C206281D}" srcOrd="1" destOrd="0" presId="urn:microsoft.com/office/officeart/2008/layout/HorizontalMultiLevelHierarchy"/>
    <dgm:cxn modelId="{B01522CC-C316-F24F-BCF9-37FDBA6D9778}" type="presParOf" srcId="{EB064300-A1E0-8C40-AE8D-3C52BEF52D63}" destId="{FD8F1EFB-30BE-5C45-8819-CFA363ABF816}" srcOrd="6" destOrd="0" presId="urn:microsoft.com/office/officeart/2008/layout/HorizontalMultiLevelHierarchy"/>
    <dgm:cxn modelId="{FE1F4BA6-6833-B34C-B120-CC8105C793F3}" type="presParOf" srcId="{FD8F1EFB-30BE-5C45-8819-CFA363ABF816}" destId="{65ECA850-0DAE-3340-B65B-B5DD34B24F5A}" srcOrd="0" destOrd="0" presId="urn:microsoft.com/office/officeart/2008/layout/HorizontalMultiLevelHierarchy"/>
    <dgm:cxn modelId="{1AC25A19-070C-0B4F-B808-7BA3ADB4195C}" type="presParOf" srcId="{EB064300-A1E0-8C40-AE8D-3C52BEF52D63}" destId="{84DCD41A-97EE-A74C-8BDD-9124E422E2A0}" srcOrd="7" destOrd="0" presId="urn:microsoft.com/office/officeart/2008/layout/HorizontalMultiLevelHierarchy"/>
    <dgm:cxn modelId="{A0B27724-0D9A-2E49-8D66-EF7FECBD517A}" type="presParOf" srcId="{84DCD41A-97EE-A74C-8BDD-9124E422E2A0}" destId="{137F4946-C266-F949-808E-91800F9417A0}" srcOrd="0" destOrd="0" presId="urn:microsoft.com/office/officeart/2008/layout/HorizontalMultiLevelHierarchy"/>
    <dgm:cxn modelId="{9C8D85C0-14EC-594D-8909-5AD48C7BCCE1}" type="presParOf" srcId="{84DCD41A-97EE-A74C-8BDD-9124E422E2A0}" destId="{2C5CBE24-D2C7-7245-AC89-309299BA02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A25DD4-C924-914E-813A-103F9F34CDAC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C85C3C-5E32-A944-B439-3A20CA779691}">
      <dgm:prSet phldrT="[文本]"/>
      <dgm:spPr>
        <a:xfrm>
          <a:off x="2438399" y="1890712"/>
          <a:ext cx="1219200" cy="1219200"/>
        </a:xfr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r>
            <a:rPr lang="zh-CN" altLang="en-US" dirty="0" smtClean="0">
              <a:solidFill>
                <a:sysClr val="window" lastClr="FFFFFF"/>
              </a:solidFill>
              <a:latin typeface="Georgia"/>
              <a:ea typeface="华文新魏" charset="0"/>
              <a:cs typeface=""/>
            </a:rPr>
            <a:t>文件</a:t>
          </a:r>
          <a:endParaRPr lang="zh-CN" altLang="en-US" dirty="0">
            <a:solidFill>
              <a:sysClr val="window" lastClr="FFFFFF"/>
            </a:solidFill>
            <a:latin typeface="Georgia"/>
            <a:ea typeface="华文新魏" charset="0"/>
            <a:cs typeface=""/>
          </a:endParaRPr>
        </a:p>
      </dgm:t>
    </dgm:pt>
    <dgm:pt modelId="{0A1BF940-A92F-284F-93FB-35CCD4865849}" type="parTrans" cxnId="{97E9F8AD-A205-9042-BA1C-CD2B9EB628FC}">
      <dgm:prSet/>
      <dgm:spPr/>
      <dgm:t>
        <a:bodyPr/>
        <a:lstStyle/>
        <a:p>
          <a:endParaRPr lang="zh-CN" altLang="en-US"/>
        </a:p>
      </dgm:t>
    </dgm:pt>
    <dgm:pt modelId="{1025788A-9825-804F-BF6B-0302B8FC691A}" type="sibTrans" cxnId="{97E9F8AD-A205-9042-BA1C-CD2B9EB628FC}">
      <dgm:prSet/>
      <dgm:spPr/>
      <dgm:t>
        <a:bodyPr/>
        <a:lstStyle/>
        <a:p>
          <a:endParaRPr lang="zh-CN" altLang="en-US"/>
        </a:p>
      </dgm:t>
    </dgm:pt>
    <dgm:pt modelId="{9D4646C2-A9DB-CE45-B845-194468D24BA6}">
      <dgm:prSet phldrT="[文本]"/>
      <dgm:spPr>
        <a:xfrm>
          <a:off x="2639567" y="218630"/>
          <a:ext cx="816864" cy="816864"/>
        </a:xfr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r>
            <a:rPr lang="zh-CN" altLang="en-US" dirty="0" smtClean="0">
              <a:solidFill>
                <a:sysClr val="window" lastClr="FFFFFF"/>
              </a:solidFill>
              <a:latin typeface="Georgia"/>
              <a:ea typeface="华文新魏" charset="0"/>
              <a:cs typeface=""/>
            </a:rPr>
            <a:t>已提交</a:t>
          </a:r>
          <a:endParaRPr lang="zh-CN" altLang="en-US" dirty="0">
            <a:solidFill>
              <a:sysClr val="window" lastClr="FFFFFF"/>
            </a:solidFill>
            <a:latin typeface="Georgia"/>
            <a:ea typeface="华文新魏" charset="0"/>
            <a:cs typeface=""/>
          </a:endParaRPr>
        </a:p>
      </dgm:t>
    </dgm:pt>
    <dgm:pt modelId="{663F5F7B-957F-3643-8F39-41F33DF2E26B}" type="parTrans" cxnId="{F376DAE8-FE60-4C4B-929D-D1355768D35B}">
      <dgm:prSet/>
      <dgm:spPr>
        <a:xfrm rot="16200000">
          <a:off x="2620390" y="1463103"/>
          <a:ext cx="855217" cy="0"/>
        </a:xfrm>
        <a:noFill/>
        <a:ln w="9525" cap="flat" cmpd="sng" algn="ctr">
          <a:solidFill>
            <a:srgbClr val="D16349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5887C353-9EE3-0D48-BBF8-22674E274235}" type="sibTrans" cxnId="{F376DAE8-FE60-4C4B-929D-D1355768D35B}">
      <dgm:prSet/>
      <dgm:spPr/>
      <dgm:t>
        <a:bodyPr/>
        <a:lstStyle/>
        <a:p>
          <a:endParaRPr lang="zh-CN" altLang="en-US"/>
        </a:p>
      </dgm:t>
    </dgm:pt>
    <dgm:pt modelId="{CB50CF49-C32B-EC4C-8690-6ED17E90F763}">
      <dgm:prSet phldrT="[文本]"/>
      <dgm:spPr>
        <a:xfrm>
          <a:off x="4261850" y="3028505"/>
          <a:ext cx="816864" cy="816864"/>
        </a:xfr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r>
            <a:rPr lang="zh-CN" altLang="en-US" dirty="0" smtClean="0">
              <a:solidFill>
                <a:sysClr val="window" lastClr="FFFFFF"/>
              </a:solidFill>
              <a:latin typeface="Georgia"/>
              <a:ea typeface="华文新魏" charset="0"/>
              <a:cs typeface=""/>
            </a:rPr>
            <a:t>已修改</a:t>
          </a:r>
          <a:endParaRPr lang="zh-CN" altLang="en-US" dirty="0">
            <a:solidFill>
              <a:sysClr val="window" lastClr="FFFFFF"/>
            </a:solidFill>
            <a:latin typeface="Georgia"/>
            <a:ea typeface="华文新魏" charset="0"/>
            <a:cs typeface=""/>
          </a:endParaRPr>
        </a:p>
      </dgm:t>
    </dgm:pt>
    <dgm:pt modelId="{0527432A-33BF-0D4A-A6DD-44BD07E16B9B}" type="parTrans" cxnId="{BE6D76AA-76D6-CC4E-B484-B2F451F02E7B}">
      <dgm:prSet/>
      <dgm:spPr>
        <a:xfrm rot="1800000">
          <a:off x="3610861" y="3026697"/>
          <a:ext cx="697727" cy="0"/>
        </a:xfrm>
        <a:noFill/>
        <a:ln w="9525" cap="flat" cmpd="sng" algn="ctr">
          <a:solidFill>
            <a:srgbClr val="D16349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239F9207-EE0A-A94A-AB3B-AAE2EA22968E}" type="sibTrans" cxnId="{BE6D76AA-76D6-CC4E-B484-B2F451F02E7B}">
      <dgm:prSet/>
      <dgm:spPr/>
      <dgm:t>
        <a:bodyPr/>
        <a:lstStyle/>
        <a:p>
          <a:endParaRPr lang="zh-CN" altLang="en-US"/>
        </a:p>
      </dgm:t>
    </dgm:pt>
    <dgm:pt modelId="{9EAB742F-D287-E94F-840A-6A4EC1D9CEEE}">
      <dgm:prSet phldrT="[文本]"/>
      <dgm:spPr>
        <a:xfrm>
          <a:off x="1017285" y="3028505"/>
          <a:ext cx="816864" cy="816864"/>
        </a:xfr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gm:spPr>
      <dgm:t>
        <a:bodyPr/>
        <a:lstStyle/>
        <a:p>
          <a:r>
            <a:rPr lang="zh-CN" altLang="en-US" dirty="0" smtClean="0">
              <a:solidFill>
                <a:sysClr val="window" lastClr="FFFFFF"/>
              </a:solidFill>
              <a:latin typeface="Georgia"/>
              <a:ea typeface="华文新魏" charset="0"/>
              <a:cs typeface=""/>
            </a:rPr>
            <a:t>已暂存</a:t>
          </a:r>
          <a:endParaRPr lang="zh-CN" altLang="en-US" dirty="0">
            <a:solidFill>
              <a:sysClr val="window" lastClr="FFFFFF"/>
            </a:solidFill>
            <a:latin typeface="Georgia"/>
            <a:ea typeface="华文新魏" charset="0"/>
            <a:cs typeface=""/>
          </a:endParaRPr>
        </a:p>
      </dgm:t>
    </dgm:pt>
    <dgm:pt modelId="{4E247686-731E-D941-9FE9-BDA087DA4F38}" type="parTrans" cxnId="{23C1B713-872F-684C-9164-D7F782D96EFE}">
      <dgm:prSet/>
      <dgm:spPr>
        <a:xfrm rot="9000000">
          <a:off x="1787411" y="3026697"/>
          <a:ext cx="697727" cy="0"/>
        </a:xfrm>
        <a:noFill/>
        <a:ln w="9525" cap="flat" cmpd="sng" algn="ctr">
          <a:solidFill>
            <a:srgbClr val="D16349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9282E23E-07E6-0349-9DFD-520DF52C4AA1}" type="sibTrans" cxnId="{23C1B713-872F-684C-9164-D7F782D96EFE}">
      <dgm:prSet/>
      <dgm:spPr/>
      <dgm:t>
        <a:bodyPr/>
        <a:lstStyle/>
        <a:p>
          <a:endParaRPr lang="zh-CN" altLang="en-US"/>
        </a:p>
      </dgm:t>
    </dgm:pt>
    <dgm:pt modelId="{8D9A1F45-19F4-8E4A-A9F1-54578C318B13}" type="pres">
      <dgm:prSet presAssocID="{89A25DD4-C924-914E-813A-103F9F34CDA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827FA16-D889-D843-B362-89C584C61292}" type="pres">
      <dgm:prSet presAssocID="{C2C85C3C-5E32-A944-B439-3A20CA779691}" presName="singleCycle" presStyleCnt="0"/>
      <dgm:spPr/>
    </dgm:pt>
    <dgm:pt modelId="{0BB7F5EE-6122-1640-BAA7-C5537A34B5E1}" type="pres">
      <dgm:prSet presAssocID="{C2C85C3C-5E32-A944-B439-3A20CA779691}" presName="singleCenter" presStyleLbl="node1" presStyleIdx="0" presStyleCnt="4">
        <dgm:presLayoutVars>
          <dgm:chMax val="7"/>
          <dgm:chPref val="7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AE8FCFF6-6DA7-9C46-AE5F-B3C32031C74D}" type="pres">
      <dgm:prSet presAssocID="{663F5F7B-957F-3643-8F39-41F33DF2E26B}" presName="Name56" presStyleLbl="parChTrans1D2" presStyleIdx="0" presStyleCnt="3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5217" y="0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8E857C6D-C56A-2448-9E01-8ABFACBBB4B1}" type="pres">
      <dgm:prSet presAssocID="{9D4646C2-A9DB-CE45-B845-194468D24BA6}" presName="text0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32191028-D9C1-084E-9FD8-A11610EDEFAE}" type="pres">
      <dgm:prSet presAssocID="{0527432A-33BF-0D4A-A6DD-44BD07E16B9B}" presName="Name56" presStyleLbl="parChTrans1D2" presStyleIdx="1" presStyleCnt="3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7727" y="0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FA3C594E-9D0F-4145-B1FF-59C43C15A11D}" type="pres">
      <dgm:prSet presAssocID="{CB50CF49-C32B-EC4C-8690-6ED17E90F763}" presName="text0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45280FBF-351C-7145-B881-2D7045B9FF5D}" type="pres">
      <dgm:prSet presAssocID="{4E247686-731E-D941-9FE9-BDA087DA4F38}" presName="Name56" presStyleLbl="parChTrans1D2" presStyleIdx="2" presStyleCnt="3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7727" y="0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789D7E4B-951C-964F-8C79-D3B1737FB278}" type="pres">
      <dgm:prSet presAssocID="{9EAB742F-D287-E94F-840A-6A4EC1D9CEEE}" presName="text0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FD337D87-22C5-4741-8129-8643BC396A3F}" type="presOf" srcId="{663F5F7B-957F-3643-8F39-41F33DF2E26B}" destId="{AE8FCFF6-6DA7-9C46-AE5F-B3C32031C74D}" srcOrd="0" destOrd="0" presId="urn:microsoft.com/office/officeart/2008/layout/RadialCluster"/>
    <dgm:cxn modelId="{F376DAE8-FE60-4C4B-929D-D1355768D35B}" srcId="{C2C85C3C-5E32-A944-B439-3A20CA779691}" destId="{9D4646C2-A9DB-CE45-B845-194468D24BA6}" srcOrd="0" destOrd="0" parTransId="{663F5F7B-957F-3643-8F39-41F33DF2E26B}" sibTransId="{5887C353-9EE3-0D48-BBF8-22674E274235}"/>
    <dgm:cxn modelId="{97E9F8AD-A205-9042-BA1C-CD2B9EB628FC}" srcId="{89A25DD4-C924-914E-813A-103F9F34CDAC}" destId="{C2C85C3C-5E32-A944-B439-3A20CA779691}" srcOrd="0" destOrd="0" parTransId="{0A1BF940-A92F-284F-93FB-35CCD4865849}" sibTransId="{1025788A-9825-804F-BF6B-0302B8FC691A}"/>
    <dgm:cxn modelId="{D3E4E854-24E3-3448-84D1-B9FCBBA3F1E0}" type="presOf" srcId="{0527432A-33BF-0D4A-A6DD-44BD07E16B9B}" destId="{32191028-D9C1-084E-9FD8-A11610EDEFAE}" srcOrd="0" destOrd="0" presId="urn:microsoft.com/office/officeart/2008/layout/RadialCluster"/>
    <dgm:cxn modelId="{BE6D76AA-76D6-CC4E-B484-B2F451F02E7B}" srcId="{C2C85C3C-5E32-A944-B439-3A20CA779691}" destId="{CB50CF49-C32B-EC4C-8690-6ED17E90F763}" srcOrd="1" destOrd="0" parTransId="{0527432A-33BF-0D4A-A6DD-44BD07E16B9B}" sibTransId="{239F9207-EE0A-A94A-AB3B-AAE2EA22968E}"/>
    <dgm:cxn modelId="{23C1B713-872F-684C-9164-D7F782D96EFE}" srcId="{C2C85C3C-5E32-A944-B439-3A20CA779691}" destId="{9EAB742F-D287-E94F-840A-6A4EC1D9CEEE}" srcOrd="2" destOrd="0" parTransId="{4E247686-731E-D941-9FE9-BDA087DA4F38}" sibTransId="{9282E23E-07E6-0349-9DFD-520DF52C4AA1}"/>
    <dgm:cxn modelId="{479E4B42-0EEC-DF48-9350-ECBD9E932E94}" type="presOf" srcId="{4E247686-731E-D941-9FE9-BDA087DA4F38}" destId="{45280FBF-351C-7145-B881-2D7045B9FF5D}" srcOrd="0" destOrd="0" presId="urn:microsoft.com/office/officeart/2008/layout/RadialCluster"/>
    <dgm:cxn modelId="{8118B9A8-5C46-1748-A529-E17B936CF128}" type="presOf" srcId="{89A25DD4-C924-914E-813A-103F9F34CDAC}" destId="{8D9A1F45-19F4-8E4A-A9F1-54578C318B13}" srcOrd="0" destOrd="0" presId="urn:microsoft.com/office/officeart/2008/layout/RadialCluster"/>
    <dgm:cxn modelId="{709F41A6-98C5-C147-993F-2011D2CA0D87}" type="presOf" srcId="{9EAB742F-D287-E94F-840A-6A4EC1D9CEEE}" destId="{789D7E4B-951C-964F-8C79-D3B1737FB278}" srcOrd="0" destOrd="0" presId="urn:microsoft.com/office/officeart/2008/layout/RadialCluster"/>
    <dgm:cxn modelId="{E35DD814-AA5D-A041-B949-1152D52ED0C2}" type="presOf" srcId="{CB50CF49-C32B-EC4C-8690-6ED17E90F763}" destId="{FA3C594E-9D0F-4145-B1FF-59C43C15A11D}" srcOrd="0" destOrd="0" presId="urn:microsoft.com/office/officeart/2008/layout/RadialCluster"/>
    <dgm:cxn modelId="{1501770C-1AA3-284D-992B-4143A7659A0B}" type="presOf" srcId="{C2C85C3C-5E32-A944-B439-3A20CA779691}" destId="{0BB7F5EE-6122-1640-BAA7-C5537A34B5E1}" srcOrd="0" destOrd="0" presId="urn:microsoft.com/office/officeart/2008/layout/RadialCluster"/>
    <dgm:cxn modelId="{72E53DCA-834A-184F-89AB-B2741BEFEA42}" type="presOf" srcId="{9D4646C2-A9DB-CE45-B845-194468D24BA6}" destId="{8E857C6D-C56A-2448-9E01-8ABFACBBB4B1}" srcOrd="0" destOrd="0" presId="urn:microsoft.com/office/officeart/2008/layout/RadialCluster"/>
    <dgm:cxn modelId="{178CCE95-96B5-7B4D-9445-79740A45F1D2}" type="presParOf" srcId="{8D9A1F45-19F4-8E4A-A9F1-54578C318B13}" destId="{E827FA16-D889-D843-B362-89C584C61292}" srcOrd="0" destOrd="0" presId="urn:microsoft.com/office/officeart/2008/layout/RadialCluster"/>
    <dgm:cxn modelId="{E3619B39-8527-B543-B483-56D515B7A74A}" type="presParOf" srcId="{E827FA16-D889-D843-B362-89C584C61292}" destId="{0BB7F5EE-6122-1640-BAA7-C5537A34B5E1}" srcOrd="0" destOrd="0" presId="urn:microsoft.com/office/officeart/2008/layout/RadialCluster"/>
    <dgm:cxn modelId="{B8200E25-D8D4-5949-AA30-A6ACAE3C6A9D}" type="presParOf" srcId="{E827FA16-D889-D843-B362-89C584C61292}" destId="{AE8FCFF6-6DA7-9C46-AE5F-B3C32031C74D}" srcOrd="1" destOrd="0" presId="urn:microsoft.com/office/officeart/2008/layout/RadialCluster"/>
    <dgm:cxn modelId="{32CFF8FD-8C26-3147-9B5A-527E33C8C094}" type="presParOf" srcId="{E827FA16-D889-D843-B362-89C584C61292}" destId="{8E857C6D-C56A-2448-9E01-8ABFACBBB4B1}" srcOrd="2" destOrd="0" presId="urn:microsoft.com/office/officeart/2008/layout/RadialCluster"/>
    <dgm:cxn modelId="{44300BAC-9968-CF45-B993-8B629179185C}" type="presParOf" srcId="{E827FA16-D889-D843-B362-89C584C61292}" destId="{32191028-D9C1-084E-9FD8-A11610EDEFAE}" srcOrd="3" destOrd="0" presId="urn:microsoft.com/office/officeart/2008/layout/RadialCluster"/>
    <dgm:cxn modelId="{2FDC8F3B-9F36-9840-AFC3-5B2C53A81B41}" type="presParOf" srcId="{E827FA16-D889-D843-B362-89C584C61292}" destId="{FA3C594E-9D0F-4145-B1FF-59C43C15A11D}" srcOrd="4" destOrd="0" presId="urn:microsoft.com/office/officeart/2008/layout/RadialCluster"/>
    <dgm:cxn modelId="{DCE5DE27-AD5F-CE4D-A147-46D79746031B}" type="presParOf" srcId="{E827FA16-D889-D843-B362-89C584C61292}" destId="{45280FBF-351C-7145-B881-2D7045B9FF5D}" srcOrd="5" destOrd="0" presId="urn:microsoft.com/office/officeart/2008/layout/RadialCluster"/>
    <dgm:cxn modelId="{31DCF8BB-5105-3945-9CD7-6E87BF2B888F}" type="presParOf" srcId="{E827FA16-D889-D843-B362-89C584C61292}" destId="{789D7E4B-951C-964F-8C79-D3B1737FB27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8D2AC-620B-CD40-8033-AA1395A39144}">
      <dsp:nvSpPr>
        <dsp:cNvPr id="0" name=""/>
        <dsp:cNvSpPr/>
      </dsp:nvSpPr>
      <dsp:spPr>
        <a:xfrm>
          <a:off x="175270" y="0"/>
          <a:ext cx="513324" cy="513324"/>
        </a:xfrm>
        <a:prstGeom prst="ellipse">
          <a:avLst/>
        </a:prstGeom>
        <a:solidFill>
          <a:srgbClr val="D16349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tint val="40000"/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B25621-0E87-2B4C-9EC6-BA5175367512}">
      <dsp:nvSpPr>
        <dsp:cNvPr id="0" name=""/>
        <dsp:cNvSpPr/>
      </dsp:nvSpPr>
      <dsp:spPr>
        <a:xfrm>
          <a:off x="226602" y="51332"/>
          <a:ext cx="410659" cy="410659"/>
        </a:xfrm>
        <a:prstGeom prst="chord">
          <a:avLst>
            <a:gd name="adj1" fmla="val 0"/>
            <a:gd name="adj2" fmla="val 10800000"/>
          </a:avLst>
        </a:prstGeom>
        <a:solidFill>
          <a:srgbClr val="D16349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1634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F98244-524D-3C42-803F-B46B6A960B35}">
      <dsp:nvSpPr>
        <dsp:cNvPr id="0" name=""/>
        <dsp:cNvSpPr/>
      </dsp:nvSpPr>
      <dsp:spPr>
        <a:xfrm>
          <a:off x="795537" y="0"/>
          <a:ext cx="1518584" cy="513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/>
              <a:ea typeface="华文新魏" charset="0"/>
              <a:cs typeface=""/>
            </a:rPr>
            <a:t>优势</a:t>
          </a:r>
          <a:endParaRPr lang="zh-CN" altLang="en-US" sz="2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Georgia"/>
            <a:ea typeface="华文新魏" charset="0"/>
            <a:cs typeface=""/>
          </a:endParaRPr>
        </a:p>
      </dsp:txBody>
      <dsp:txXfrm>
        <a:off x="795537" y="0"/>
        <a:ext cx="1518584" cy="513324"/>
      </dsp:txXfrm>
    </dsp:sp>
    <dsp:sp modelId="{79E1CEDF-6118-E04A-827E-FADB8F7D962E}">
      <dsp:nvSpPr>
        <dsp:cNvPr id="0" name=""/>
        <dsp:cNvSpPr/>
      </dsp:nvSpPr>
      <dsp:spPr>
        <a:xfrm>
          <a:off x="2421064" y="0"/>
          <a:ext cx="513324" cy="513324"/>
        </a:xfrm>
        <a:prstGeom prst="ellipse">
          <a:avLst/>
        </a:prstGeom>
        <a:solidFill>
          <a:srgbClr val="D16349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tint val="40000"/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84CCC5-728F-2F43-B9CF-59ACEB69A5E2}">
      <dsp:nvSpPr>
        <dsp:cNvPr id="0" name=""/>
        <dsp:cNvSpPr/>
      </dsp:nvSpPr>
      <dsp:spPr>
        <a:xfrm>
          <a:off x="2472396" y="51332"/>
          <a:ext cx="410659" cy="410659"/>
        </a:xfrm>
        <a:prstGeom prst="chord">
          <a:avLst>
            <a:gd name="adj1" fmla="val 16200000"/>
            <a:gd name="adj2" fmla="val 16200000"/>
          </a:avLst>
        </a:prstGeom>
        <a:solidFill>
          <a:srgbClr val="D16349"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D1634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E6604B-DF04-974D-9426-5CD48F9ACCEC}">
      <dsp:nvSpPr>
        <dsp:cNvPr id="0" name=""/>
        <dsp:cNvSpPr/>
      </dsp:nvSpPr>
      <dsp:spPr>
        <a:xfrm>
          <a:off x="2878273" y="0"/>
          <a:ext cx="1844700" cy="513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/>
              <a:ea typeface="华文新魏" charset="0"/>
              <a:cs typeface=""/>
            </a:rPr>
            <a:t>工作原理</a:t>
          </a:r>
          <a:endParaRPr lang="zh-CN" altLang="en-US" sz="2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Georgia"/>
            <a:ea typeface="华文新魏" charset="0"/>
            <a:cs typeface=""/>
          </a:endParaRPr>
        </a:p>
      </dsp:txBody>
      <dsp:txXfrm>
        <a:off x="2878273" y="0"/>
        <a:ext cx="1844700" cy="513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1EFB-30BE-5C45-8819-CFA363ABF816}">
      <dsp:nvSpPr>
        <dsp:cNvPr id="0" name=""/>
        <dsp:cNvSpPr/>
      </dsp:nvSpPr>
      <dsp:spPr>
        <a:xfrm>
          <a:off x="1918244" y="1824836"/>
          <a:ext cx="454007" cy="1297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252" y="0"/>
              </a:lnTo>
              <a:lnTo>
                <a:pt x="170252" y="973243"/>
              </a:lnTo>
              <a:lnTo>
                <a:pt x="340505" y="973243"/>
              </a:lnTo>
            </a:path>
          </a:pathLst>
        </a:custGeom>
        <a:noFill/>
        <a:ln w="9525" cap="flat" cmpd="sng" algn="ctr">
          <a:solidFill>
            <a:srgbClr val="8CADA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ongti SC" charset="-122"/>
            <a:ea typeface="Songti SC" charset="-122"/>
            <a:cs typeface="Songti SC" charset="-122"/>
          </a:endParaRPr>
        </a:p>
      </dsp:txBody>
      <dsp:txXfrm>
        <a:off x="2110878" y="2439295"/>
        <a:ext cx="68739" cy="68739"/>
      </dsp:txXfrm>
    </dsp:sp>
    <dsp:sp modelId="{0C943894-D906-D445-A232-A58544956862}">
      <dsp:nvSpPr>
        <dsp:cNvPr id="0" name=""/>
        <dsp:cNvSpPr/>
      </dsp:nvSpPr>
      <dsp:spPr>
        <a:xfrm>
          <a:off x="1918244" y="1824836"/>
          <a:ext cx="454007" cy="432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252" y="0"/>
              </a:lnTo>
              <a:lnTo>
                <a:pt x="170252" y="324414"/>
              </a:lnTo>
              <a:lnTo>
                <a:pt x="340505" y="324414"/>
              </a:lnTo>
            </a:path>
          </a:pathLst>
        </a:custGeom>
        <a:noFill/>
        <a:ln w="9525" cap="flat" cmpd="sng" algn="ctr">
          <a:solidFill>
            <a:srgbClr val="8CADA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ongti SC" charset="-122"/>
            <a:ea typeface="Songti SC" charset="-122"/>
            <a:cs typeface="Songti SC" charset="-122"/>
          </a:endParaRPr>
        </a:p>
      </dsp:txBody>
      <dsp:txXfrm>
        <a:off x="2129571" y="2025435"/>
        <a:ext cx="31353" cy="31353"/>
      </dsp:txXfrm>
    </dsp:sp>
    <dsp:sp modelId="{F6077663-E7AA-8849-BAF5-6C29224CBD60}">
      <dsp:nvSpPr>
        <dsp:cNvPr id="0" name=""/>
        <dsp:cNvSpPr/>
      </dsp:nvSpPr>
      <dsp:spPr>
        <a:xfrm>
          <a:off x="1918244" y="1392283"/>
          <a:ext cx="454007" cy="432552"/>
        </a:xfrm>
        <a:custGeom>
          <a:avLst/>
          <a:gdLst/>
          <a:ahLst/>
          <a:cxnLst/>
          <a:rect l="0" t="0" r="0" b="0"/>
          <a:pathLst>
            <a:path>
              <a:moveTo>
                <a:pt x="0" y="324414"/>
              </a:moveTo>
              <a:lnTo>
                <a:pt x="170252" y="324414"/>
              </a:lnTo>
              <a:lnTo>
                <a:pt x="170252" y="0"/>
              </a:lnTo>
              <a:lnTo>
                <a:pt x="340505" y="0"/>
              </a:lnTo>
            </a:path>
          </a:pathLst>
        </a:custGeom>
        <a:noFill/>
        <a:ln w="9525" cap="flat" cmpd="sng" algn="ctr">
          <a:solidFill>
            <a:srgbClr val="8CADA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ongti SC" charset="-122"/>
            <a:ea typeface="Songti SC" charset="-122"/>
            <a:cs typeface="Songti SC" charset="-122"/>
          </a:endParaRPr>
        </a:p>
      </dsp:txBody>
      <dsp:txXfrm>
        <a:off x="2129571" y="1592882"/>
        <a:ext cx="31353" cy="31353"/>
      </dsp:txXfrm>
    </dsp:sp>
    <dsp:sp modelId="{34AD2E5B-8A5D-2B4F-8BBA-25E5FB7B8E6D}">
      <dsp:nvSpPr>
        <dsp:cNvPr id="0" name=""/>
        <dsp:cNvSpPr/>
      </dsp:nvSpPr>
      <dsp:spPr>
        <a:xfrm>
          <a:off x="1918244" y="527178"/>
          <a:ext cx="454007" cy="1297657"/>
        </a:xfrm>
        <a:custGeom>
          <a:avLst/>
          <a:gdLst/>
          <a:ahLst/>
          <a:cxnLst/>
          <a:rect l="0" t="0" r="0" b="0"/>
          <a:pathLst>
            <a:path>
              <a:moveTo>
                <a:pt x="0" y="973243"/>
              </a:moveTo>
              <a:lnTo>
                <a:pt x="170252" y="973243"/>
              </a:lnTo>
              <a:lnTo>
                <a:pt x="170252" y="0"/>
              </a:lnTo>
              <a:lnTo>
                <a:pt x="340505" y="0"/>
              </a:lnTo>
            </a:path>
          </a:pathLst>
        </a:custGeom>
        <a:noFill/>
        <a:ln w="9525" cap="flat" cmpd="sng" algn="ctr">
          <a:solidFill>
            <a:srgbClr val="8CADA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ongti SC" charset="-122"/>
            <a:ea typeface="Songti SC" charset="-122"/>
            <a:cs typeface="Songti SC" charset="-122"/>
          </a:endParaRPr>
        </a:p>
      </dsp:txBody>
      <dsp:txXfrm>
        <a:off x="2110878" y="1141637"/>
        <a:ext cx="68739" cy="68739"/>
      </dsp:txXfrm>
    </dsp:sp>
    <dsp:sp modelId="{90072C75-DB07-E546-AADA-F01C8B5CF06F}">
      <dsp:nvSpPr>
        <dsp:cNvPr id="0" name=""/>
        <dsp:cNvSpPr/>
      </dsp:nvSpPr>
      <dsp:spPr>
        <a:xfrm>
          <a:off x="480405" y="1153843"/>
          <a:ext cx="1533694" cy="1341985"/>
        </a:xfrm>
        <a:prstGeom prst="rect">
          <a:avLst/>
        </a:prstGeo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600" kern="1200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优势 </a:t>
          </a:r>
          <a:endParaRPr lang="zh-CN" altLang="en-US" sz="5600" kern="1200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sp:txBody>
      <dsp:txXfrm>
        <a:off x="480405" y="1153843"/>
        <a:ext cx="1533694" cy="1341985"/>
      </dsp:txXfrm>
    </dsp:sp>
    <dsp:sp modelId="{016882BD-5551-6747-B68C-48F32CA9A745}">
      <dsp:nvSpPr>
        <dsp:cNvPr id="0" name=""/>
        <dsp:cNvSpPr/>
      </dsp:nvSpPr>
      <dsp:spPr>
        <a:xfrm>
          <a:off x="2372252" y="181136"/>
          <a:ext cx="5503360" cy="692083"/>
        </a:xfrm>
        <a:prstGeom prst="rect">
          <a:avLst/>
        </a:prstGeom>
        <a:solidFill>
          <a:srgbClr val="8CADAE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8CADAE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直接纪录快照，而非差异比较</a:t>
          </a:r>
          <a:endParaRPr lang="zh-CN" altLang="en-US" sz="2000" kern="1200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sp:txBody>
      <dsp:txXfrm>
        <a:off x="2372252" y="181136"/>
        <a:ext cx="5503360" cy="692083"/>
      </dsp:txXfrm>
    </dsp:sp>
    <dsp:sp modelId="{BC03CB13-AB88-4C44-A323-727FBC5CBD58}">
      <dsp:nvSpPr>
        <dsp:cNvPr id="0" name=""/>
        <dsp:cNvSpPr/>
      </dsp:nvSpPr>
      <dsp:spPr>
        <a:xfrm>
          <a:off x="2372252" y="1046241"/>
          <a:ext cx="5503360" cy="692083"/>
        </a:xfrm>
        <a:prstGeom prst="rect">
          <a:avLst/>
        </a:prstGeom>
        <a:solidFill>
          <a:srgbClr val="8CADAE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8CADAE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近乎所有操作都是本地执行</a:t>
          </a:r>
          <a:endParaRPr lang="zh-CN" altLang="en-US" sz="2000" kern="1200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sp:txBody>
      <dsp:txXfrm>
        <a:off x="2372252" y="1046241"/>
        <a:ext cx="5503360" cy="692083"/>
      </dsp:txXfrm>
    </dsp:sp>
    <dsp:sp modelId="{F87EEEB4-5985-7647-8C42-9B2ADCB44191}">
      <dsp:nvSpPr>
        <dsp:cNvPr id="0" name=""/>
        <dsp:cNvSpPr/>
      </dsp:nvSpPr>
      <dsp:spPr>
        <a:xfrm>
          <a:off x="2372252" y="1911346"/>
          <a:ext cx="4702832" cy="692083"/>
        </a:xfrm>
        <a:prstGeom prst="rect">
          <a:avLst/>
        </a:prstGeom>
        <a:solidFill>
          <a:srgbClr val="8CADAE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8CADAE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时刻保持数据完整性</a:t>
          </a:r>
          <a:endParaRPr lang="zh-CN" altLang="en-US" sz="2000" kern="1200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sp:txBody>
      <dsp:txXfrm>
        <a:off x="2372252" y="1911346"/>
        <a:ext cx="4702832" cy="692083"/>
      </dsp:txXfrm>
    </dsp:sp>
    <dsp:sp modelId="{137F4946-C266-F949-808E-91800F9417A0}">
      <dsp:nvSpPr>
        <dsp:cNvPr id="0" name=""/>
        <dsp:cNvSpPr/>
      </dsp:nvSpPr>
      <dsp:spPr>
        <a:xfrm>
          <a:off x="2372252" y="2776451"/>
          <a:ext cx="4702832" cy="692083"/>
        </a:xfrm>
        <a:prstGeom prst="rect">
          <a:avLst/>
        </a:prstGeom>
        <a:solidFill>
          <a:srgbClr val="8CADAE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8CADAE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ysClr val="window" lastClr="FFFFFF"/>
              </a:solidFill>
              <a:latin typeface="Songti SC" charset="-122"/>
              <a:ea typeface="Songti SC" charset="-122"/>
              <a:cs typeface="Songti SC" charset="-122"/>
            </a:rPr>
            <a:t>多数操作仅添加数据 </a:t>
          </a:r>
          <a:endParaRPr lang="zh-CN" altLang="en-US" sz="2000" kern="1200" dirty="0">
            <a:solidFill>
              <a:sysClr val="window" lastClr="FFFFFF"/>
            </a:solidFill>
            <a:latin typeface="Songti SC" charset="-122"/>
            <a:ea typeface="Songti SC" charset="-122"/>
            <a:cs typeface="Songti SC" charset="-122"/>
          </a:endParaRPr>
        </a:p>
      </dsp:txBody>
      <dsp:txXfrm>
        <a:off x="2372252" y="2776451"/>
        <a:ext cx="4702832" cy="692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7F5EE-6122-1640-BAA7-C5537A34B5E1}">
      <dsp:nvSpPr>
        <dsp:cNvPr id="0" name=""/>
        <dsp:cNvSpPr/>
      </dsp:nvSpPr>
      <dsp:spPr>
        <a:xfrm>
          <a:off x="2261051" y="1920701"/>
          <a:ext cx="1238537" cy="1238537"/>
        </a:xfrm>
        <a:prstGeom prst="roundRect">
          <a:avLst/>
        </a:prstGeo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solidFill>
                <a:sysClr val="window" lastClr="FFFFFF"/>
              </a:solidFill>
              <a:latin typeface="Georgia"/>
              <a:ea typeface="华文新魏" charset="0"/>
              <a:cs typeface=""/>
            </a:rPr>
            <a:t>文件</a:t>
          </a:r>
          <a:endParaRPr lang="zh-CN" altLang="en-US" sz="3600" kern="1200" dirty="0">
            <a:solidFill>
              <a:sysClr val="window" lastClr="FFFFFF"/>
            </a:solidFill>
            <a:latin typeface="Georgia"/>
            <a:ea typeface="华文新魏" charset="0"/>
            <a:cs typeface=""/>
          </a:endParaRPr>
        </a:p>
      </dsp:txBody>
      <dsp:txXfrm>
        <a:off x="2321511" y="1981161"/>
        <a:ext cx="1117617" cy="1117617"/>
      </dsp:txXfrm>
    </dsp:sp>
    <dsp:sp modelId="{AE8FCFF6-6DA7-9C46-AE5F-B3C32031C74D}">
      <dsp:nvSpPr>
        <dsp:cNvPr id="0" name=""/>
        <dsp:cNvSpPr/>
      </dsp:nvSpPr>
      <dsp:spPr>
        <a:xfrm rot="16200000">
          <a:off x="2445928" y="1486309"/>
          <a:ext cx="8687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5217" y="0"/>
              </a:lnTo>
            </a:path>
          </a:pathLst>
        </a:custGeom>
        <a:noFill/>
        <a:ln w="9525" cap="flat" cmpd="sng" algn="ctr">
          <a:solidFill>
            <a:srgbClr val="D16349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57C6D-C56A-2448-9E01-8ABFACBBB4B1}">
      <dsp:nvSpPr>
        <dsp:cNvPr id="0" name=""/>
        <dsp:cNvSpPr/>
      </dsp:nvSpPr>
      <dsp:spPr>
        <a:xfrm>
          <a:off x="2465409" y="222098"/>
          <a:ext cx="829820" cy="829820"/>
        </a:xfrm>
        <a:prstGeom prst="roundRect">
          <a:avLst/>
        </a:prstGeo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ysClr val="window" lastClr="FFFFFF"/>
              </a:solidFill>
              <a:latin typeface="Georgia"/>
              <a:ea typeface="华文新魏" charset="0"/>
              <a:cs typeface=""/>
            </a:rPr>
            <a:t>已提交</a:t>
          </a:r>
          <a:endParaRPr lang="zh-CN" altLang="en-US" sz="2000" kern="1200" dirty="0">
            <a:solidFill>
              <a:sysClr val="window" lastClr="FFFFFF"/>
            </a:solidFill>
            <a:latin typeface="Georgia"/>
            <a:ea typeface="华文新魏" charset="0"/>
            <a:cs typeface=""/>
          </a:endParaRPr>
        </a:p>
      </dsp:txBody>
      <dsp:txXfrm>
        <a:off x="2505917" y="262606"/>
        <a:ext cx="748804" cy="748804"/>
      </dsp:txXfrm>
    </dsp:sp>
    <dsp:sp modelId="{32191028-D9C1-084E-9FD8-A11610EDEFAE}">
      <dsp:nvSpPr>
        <dsp:cNvPr id="0" name=""/>
        <dsp:cNvSpPr/>
      </dsp:nvSpPr>
      <dsp:spPr>
        <a:xfrm rot="1800000">
          <a:off x="3452108" y="3074703"/>
          <a:ext cx="7087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7727" y="0"/>
              </a:lnTo>
            </a:path>
          </a:pathLst>
        </a:custGeom>
        <a:noFill/>
        <a:ln w="9525" cap="flat" cmpd="sng" algn="ctr">
          <a:solidFill>
            <a:srgbClr val="D16349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C594E-9D0F-4145-B1FF-59C43C15A11D}">
      <dsp:nvSpPr>
        <dsp:cNvPr id="0" name=""/>
        <dsp:cNvSpPr/>
      </dsp:nvSpPr>
      <dsp:spPr>
        <a:xfrm>
          <a:off x="4113422" y="3076540"/>
          <a:ext cx="829820" cy="829820"/>
        </a:xfrm>
        <a:prstGeom prst="roundRect">
          <a:avLst/>
        </a:prstGeo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ysClr val="window" lastClr="FFFFFF"/>
              </a:solidFill>
              <a:latin typeface="Georgia"/>
              <a:ea typeface="华文新魏" charset="0"/>
              <a:cs typeface=""/>
            </a:rPr>
            <a:t>已修改</a:t>
          </a:r>
          <a:endParaRPr lang="zh-CN" altLang="en-US" sz="2000" kern="1200" dirty="0">
            <a:solidFill>
              <a:sysClr val="window" lastClr="FFFFFF"/>
            </a:solidFill>
            <a:latin typeface="Georgia"/>
            <a:ea typeface="华文新魏" charset="0"/>
            <a:cs typeface=""/>
          </a:endParaRPr>
        </a:p>
      </dsp:txBody>
      <dsp:txXfrm>
        <a:off x="4153930" y="3117048"/>
        <a:ext cx="748804" cy="748804"/>
      </dsp:txXfrm>
    </dsp:sp>
    <dsp:sp modelId="{45280FBF-351C-7145-B881-2D7045B9FF5D}">
      <dsp:nvSpPr>
        <dsp:cNvPr id="0" name=""/>
        <dsp:cNvSpPr/>
      </dsp:nvSpPr>
      <dsp:spPr>
        <a:xfrm rot="9000000">
          <a:off x="1599736" y="3074703"/>
          <a:ext cx="7087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7727" y="0"/>
              </a:lnTo>
            </a:path>
          </a:pathLst>
        </a:custGeom>
        <a:noFill/>
        <a:ln w="9525" cap="flat" cmpd="sng" algn="ctr">
          <a:solidFill>
            <a:srgbClr val="D16349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D7E4B-951C-964F-8C79-D3B1737FB278}">
      <dsp:nvSpPr>
        <dsp:cNvPr id="0" name=""/>
        <dsp:cNvSpPr/>
      </dsp:nvSpPr>
      <dsp:spPr>
        <a:xfrm>
          <a:off x="817396" y="3076540"/>
          <a:ext cx="829820" cy="829820"/>
        </a:xfrm>
        <a:prstGeom prst="roundRect">
          <a:avLst/>
        </a:prstGeom>
        <a:solidFill>
          <a:srgbClr val="D1634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rgbClr val="D16349">
              <a:hueOff val="0"/>
              <a:satOff val="0"/>
              <a:lumOff val="0"/>
              <a:alphaOff val="0"/>
              <a:shade val="70000"/>
              <a:satMod val="105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ysClr val="window" lastClr="FFFFFF"/>
              </a:solidFill>
              <a:latin typeface="Georgia"/>
              <a:ea typeface="华文新魏" charset="0"/>
              <a:cs typeface=""/>
            </a:rPr>
            <a:t>已暂存</a:t>
          </a:r>
          <a:endParaRPr lang="zh-CN" altLang="en-US" sz="2000" kern="1200" dirty="0">
            <a:solidFill>
              <a:sysClr val="window" lastClr="FFFFFF"/>
            </a:solidFill>
            <a:latin typeface="Georgia"/>
            <a:ea typeface="华文新魏" charset="0"/>
            <a:cs typeface=""/>
          </a:endParaRPr>
        </a:p>
      </dsp:txBody>
      <dsp:txXfrm>
        <a:off x="857904" y="3117048"/>
        <a:ext cx="748804" cy="748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charset="0"/>
              <a:buNone/>
              <a:defRPr sz="1200" noProof="1" smtClean="0">
                <a:ea typeface="宋体" pitchFamily="2" charset="-122"/>
                <a:cs typeface="+mn-ea"/>
              </a:defRPr>
            </a:lvl1pPr>
          </a:lstStyle>
          <a:p>
            <a:pPr>
              <a:defRPr/>
            </a:pPr>
            <a:fld id="{71234365-0D0D-D141-A041-FC63EEDC347F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charset="0"/>
              <a:buNone/>
              <a:defRPr sz="1200" noProof="1" smtClean="0">
                <a:ea typeface="宋体" pitchFamily="2" charset="-122"/>
                <a:cs typeface="+mn-ea"/>
              </a:defRPr>
            </a:lvl1pPr>
          </a:lstStyle>
          <a:p>
            <a:pPr>
              <a:defRPr/>
            </a:pPr>
            <a:fld id="{CD926D07-0F36-B740-A9CD-90B4CDD9287C}" type="slidenum">
              <a:rPr lang="zh-CN" altLang="en-US"/>
              <a:pPr>
                <a:defRPr/>
              </a:pPr>
              <a:t>‹#›</a:t>
            </a:fld>
            <a:endParaRPr lang="zh-CN" altLang="en-US"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70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charset="0"/>
              <a:buNone/>
              <a:defRPr sz="1200" noProof="1" smtClean="0">
                <a:ea typeface="宋体" pitchFamily="2" charset="-122"/>
                <a:cs typeface="+mn-ea"/>
              </a:defRPr>
            </a:lvl1pPr>
          </a:lstStyle>
          <a:p>
            <a:pPr>
              <a:defRPr/>
            </a:pPr>
            <a:fld id="{37EFA9B2-16AA-4D44-AB93-B908B3626DF2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1331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charset="0"/>
              <a:buNone/>
              <a:defRPr sz="1200" noProof="1" smtClean="0">
                <a:ea typeface="宋体" pitchFamily="2" charset="-122"/>
                <a:cs typeface="+mn-ea"/>
              </a:defRPr>
            </a:lvl1pPr>
          </a:lstStyle>
          <a:p>
            <a:pPr>
              <a:defRPr/>
            </a:pPr>
            <a:fld id="{847F4189-A0B4-EC49-B12F-EF13AE1C53DE}" type="slidenum">
              <a:rPr lang="zh-CN" altLang="en-US"/>
              <a:pPr>
                <a:defRPr/>
              </a:pPr>
              <a:t>‹#›</a:t>
            </a:fld>
            <a:endParaRPr lang="zh-CN" altLang="en-US"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5945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>
              <a:spcBef>
                <a:spcPct val="30000"/>
              </a:spcBef>
              <a:buFontTx/>
              <a:buChar char="•"/>
            </a:pPr>
            <a:r>
              <a:rPr kumimoji="1" lang="zh-CN" altLang="en-US"/>
              <a:t>因为不是记录文件差异，</a:t>
            </a:r>
            <a:r>
              <a:rPr kumimoji="1" lang="en-US" altLang="zh-CN"/>
              <a:t>Git</a:t>
            </a:r>
            <a:r>
              <a:rPr kumimoji="1" lang="zh-CN" altLang="en-US"/>
              <a:t>的分支本质是一个指向提交快照的指针，是从某个提交快照往回看的历史。 </a:t>
            </a:r>
          </a:p>
          <a:p>
            <a:pPr marL="171450" indent="-171450">
              <a:spcBef>
                <a:spcPct val="30000"/>
              </a:spcBef>
              <a:buFontTx/>
              <a:buChar char="•"/>
            </a:pPr>
            <a:r>
              <a:rPr kumimoji="1" lang="zh-CN" altLang="en-US"/>
              <a:t>当创建</a:t>
            </a:r>
            <a:r>
              <a:rPr kumimoji="1" lang="en-US" altLang="zh-CN"/>
              <a:t>/</a:t>
            </a:r>
            <a:r>
              <a:rPr kumimoji="1" lang="zh-CN" altLang="en-US"/>
              <a:t>切换分支的时候，只是变换了指针指向而已，所以会发现创建分支非常的快，同样当</a:t>
            </a:r>
            <a:r>
              <a:rPr kumimoji="1" lang="en-US" altLang="zh-CN"/>
              <a:t>git init </a:t>
            </a:r>
            <a:r>
              <a:rPr kumimoji="1" lang="zh-CN" altLang="en-US"/>
              <a:t>之后就会有一个默认的分支， 我们通常叫</a:t>
            </a:r>
            <a:r>
              <a:rPr kumimoji="1" lang="en-US" altLang="zh-CN"/>
              <a:t>master </a:t>
            </a:r>
            <a:r>
              <a:rPr kumimoji="1" lang="zh-CN" altLang="en-US"/>
              <a:t>，但这实际上不是主干，没有所谓的主干和分支的差别， </a:t>
            </a:r>
            <a:r>
              <a:rPr kumimoji="1" lang="en-US" altLang="zh-CN"/>
              <a:t>master</a:t>
            </a:r>
            <a:r>
              <a:rPr kumimoji="1" lang="zh-CN" altLang="en-US"/>
              <a:t>只是命名为</a:t>
            </a:r>
            <a:r>
              <a:rPr kumimoji="1" lang="en-US" altLang="zh-CN"/>
              <a:t>master</a:t>
            </a:r>
            <a:r>
              <a:rPr kumimoji="1" lang="zh-CN" altLang="en-US"/>
              <a:t>的一个分支， 是我们为了版本管理的习惯叫法而已。 ， </a:t>
            </a:r>
          </a:p>
          <a:p>
            <a:pPr marL="171450" indent="-171450">
              <a:spcBef>
                <a:spcPct val="30000"/>
              </a:spcBef>
              <a:buFontTx/>
              <a:buChar char="•"/>
            </a:pPr>
            <a:r>
              <a:rPr kumimoji="1" lang="en-US" altLang="zh-CN"/>
              <a:t>SVN</a:t>
            </a:r>
            <a:r>
              <a:rPr kumimoji="1" lang="zh-CN" altLang="en-US"/>
              <a:t>创建一个分支， 是的的确确的复制了一份文件， 而如刚才说</a:t>
            </a:r>
            <a:r>
              <a:rPr kumimoji="1" lang="en-US" altLang="zh-CN"/>
              <a:t>SVN</a:t>
            </a:r>
            <a:r>
              <a:rPr kumimoji="1" lang="zh-CN" altLang="en-US"/>
              <a:t>的每一次</a:t>
            </a:r>
            <a:r>
              <a:rPr kumimoji="1" lang="en-US" altLang="zh-CN"/>
              <a:t>Version </a:t>
            </a:r>
            <a:r>
              <a:rPr kumimoji="1" lang="zh-CN" altLang="en-US"/>
              <a:t>是记录了文件差异， 因此假入你</a:t>
            </a:r>
            <a:r>
              <a:rPr kumimoji="1" lang="en-US" altLang="zh-CN"/>
              <a:t>commit</a:t>
            </a:r>
            <a:r>
              <a:rPr kumimoji="1" lang="zh-CN" altLang="en-US"/>
              <a:t>了一个</a:t>
            </a:r>
            <a:r>
              <a:rPr kumimoji="1" lang="en-US" altLang="zh-CN"/>
              <a:t>1M</a:t>
            </a:r>
            <a:r>
              <a:rPr kumimoji="1" lang="zh-CN" altLang="en-US"/>
              <a:t>的文件到</a:t>
            </a:r>
            <a:r>
              <a:rPr kumimoji="1" lang="en-US" altLang="zh-CN"/>
              <a:t>SVN</a:t>
            </a:r>
            <a:r>
              <a:rPr kumimoji="1" lang="zh-CN" altLang="en-US"/>
              <a:t>服务器， </a:t>
            </a:r>
            <a:r>
              <a:rPr kumimoji="1" lang="en-US" altLang="zh-CN"/>
              <a:t>SVN Server</a:t>
            </a:r>
            <a:r>
              <a:rPr kumimoji="1" lang="zh-CN" altLang="en-US"/>
              <a:t>的存储增加了</a:t>
            </a:r>
            <a:r>
              <a:rPr kumimoji="1" lang="en-US" altLang="zh-CN"/>
              <a:t>1M</a:t>
            </a:r>
            <a:r>
              <a:rPr kumimoji="1" lang="zh-CN" altLang="en-US"/>
              <a:t>，当你删除了这个</a:t>
            </a:r>
            <a:r>
              <a:rPr kumimoji="1" lang="en-US" altLang="zh-CN"/>
              <a:t>1M</a:t>
            </a:r>
            <a:r>
              <a:rPr kumimoji="1" lang="zh-CN" altLang="en-US"/>
              <a:t>大小的文件并</a:t>
            </a:r>
            <a:r>
              <a:rPr kumimoji="1" lang="en-US" altLang="zh-CN"/>
              <a:t>Commit</a:t>
            </a:r>
            <a:r>
              <a:rPr kumimoji="1" lang="zh-CN" altLang="en-US"/>
              <a:t>的时候，</a:t>
            </a:r>
            <a:r>
              <a:rPr kumimoji="1" lang="en-US" altLang="zh-CN"/>
              <a:t>SVN Server</a:t>
            </a:r>
            <a:r>
              <a:rPr kumimoji="1" lang="zh-CN" altLang="en-US"/>
              <a:t>的存储又增加了</a:t>
            </a:r>
            <a:r>
              <a:rPr kumimoji="1" lang="en-US" altLang="zh-CN"/>
              <a:t>1M</a:t>
            </a:r>
            <a:r>
              <a:rPr kumimoji="1" lang="zh-CN" altLang="en-US"/>
              <a:t>。 所以，你是不会想知道像</a:t>
            </a:r>
            <a:r>
              <a:rPr kumimoji="1" lang="en-US" altLang="zh-CN"/>
              <a:t>BAT</a:t>
            </a:r>
            <a:r>
              <a:rPr kumimoji="1" lang="zh-CN" altLang="en-US"/>
              <a:t>这三家公司内部的</a:t>
            </a:r>
            <a:r>
              <a:rPr kumimoji="1" lang="en-US" altLang="zh-CN"/>
              <a:t>SVN Server</a:t>
            </a:r>
            <a:r>
              <a:rPr kumimoji="1" lang="zh-CN" altLang="en-US"/>
              <a:t>今天占用了多大存储空间的。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479786-6FAC-EF4A-B3E1-EA57E8970144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16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da-DK" sz="1000">
                <a:latin typeface="Arial" charset="0"/>
              </a:rPr>
              <a:t>查看：</a:t>
            </a:r>
            <a:r>
              <a:rPr lang="da-DK" altLang="zh-CN" sz="1000">
                <a:latin typeface="Arial" charset="0"/>
              </a:rPr>
              <a:t>git tag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创建：</a:t>
            </a:r>
            <a:r>
              <a:rPr lang="da-DK" altLang="zh-CN" sz="1000">
                <a:latin typeface="Arial" charset="0"/>
              </a:rPr>
              <a:t>git tag  tag_name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删除：</a:t>
            </a:r>
            <a:r>
              <a:rPr lang="da-DK" altLang="zh-CN" sz="1000">
                <a:latin typeface="Arial" charset="0"/>
              </a:rPr>
              <a:t>git tag –d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工作目录切换到</a:t>
            </a:r>
            <a:r>
              <a:rPr lang="da-DK" altLang="zh-CN" sz="1000">
                <a:latin typeface="Arial" charset="0"/>
              </a:rPr>
              <a:t>tag</a:t>
            </a:r>
            <a:r>
              <a:rPr lang="zh-CN" altLang="da-DK" sz="1000">
                <a:latin typeface="Arial" charset="0"/>
              </a:rPr>
              <a:t>：</a:t>
            </a:r>
            <a:r>
              <a:rPr lang="da-DK" altLang="zh-CN" sz="1000">
                <a:latin typeface="Arial" charset="0"/>
              </a:rPr>
              <a:t> git checkout tag_name</a:t>
            </a:r>
          </a:p>
          <a:p>
            <a:pPr eaLnBrk="1" hangingPunct="1"/>
            <a:endParaRPr lang="da-DK" altLang="zh-CN" sz="1000">
              <a:latin typeface="Arial" charset="0"/>
            </a:endParaRPr>
          </a:p>
          <a:p>
            <a:pPr eaLnBrk="1" hangingPunct="1"/>
            <a:r>
              <a:rPr lang="zh-CN" altLang="da-DK" sz="1000">
                <a:latin typeface="Arial" charset="0"/>
              </a:rPr>
              <a:t>将本地</a:t>
            </a:r>
            <a:r>
              <a:rPr lang="da-DK" altLang="zh-CN" sz="1000">
                <a:latin typeface="Arial" charset="0"/>
              </a:rPr>
              <a:t>tag</a:t>
            </a:r>
            <a:r>
              <a:rPr lang="zh-CN" altLang="da-DK" sz="1000">
                <a:latin typeface="Arial" charset="0"/>
              </a:rPr>
              <a:t>推送到</a:t>
            </a:r>
            <a:r>
              <a:rPr lang="da-DK" altLang="zh-CN" sz="1000">
                <a:latin typeface="Arial" charset="0"/>
              </a:rPr>
              <a:t>origin    git push origin tag  tag_name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将本地所有</a:t>
            </a:r>
            <a:r>
              <a:rPr lang="da-DK" altLang="zh-CN" sz="1000">
                <a:latin typeface="Arial" charset="0"/>
              </a:rPr>
              <a:t>tag</a:t>
            </a:r>
            <a:r>
              <a:rPr lang="zh-CN" altLang="da-DK" sz="1000">
                <a:latin typeface="Arial" charset="0"/>
              </a:rPr>
              <a:t>推送到</a:t>
            </a:r>
            <a:r>
              <a:rPr lang="da-DK" altLang="zh-CN" sz="1000">
                <a:latin typeface="Arial" charset="0"/>
              </a:rPr>
              <a:t>origin  git push origin —tags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删除远端</a:t>
            </a:r>
            <a:r>
              <a:rPr lang="da-DK" altLang="zh-CN" sz="1000">
                <a:latin typeface="Arial" charset="0"/>
              </a:rPr>
              <a:t>tag       git push origin :refs/tags/tagname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获取远程</a:t>
            </a:r>
            <a:r>
              <a:rPr lang="da-DK" altLang="zh-CN" sz="1000">
                <a:latin typeface="Arial" charset="0"/>
              </a:rPr>
              <a:t>tag       git fetch origin tag tag_name</a:t>
            </a:r>
          </a:p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7E65D-4C59-1B4B-9076-D4A4DD5470C1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59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996394-95BD-F34D-B05E-3AEB1505CBEB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5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F2DAEE-19C2-CA4A-83DB-96E571F8B6DE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24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6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da-DK" sz="1000">
                <a:latin typeface="Arial" charset="0"/>
              </a:rPr>
              <a:t>查看：</a:t>
            </a:r>
            <a:r>
              <a:rPr lang="da-DK" altLang="zh-CN" sz="1000">
                <a:latin typeface="Arial" charset="0"/>
              </a:rPr>
              <a:t>git tag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创建：</a:t>
            </a:r>
            <a:r>
              <a:rPr lang="da-DK" altLang="zh-CN" sz="1000">
                <a:latin typeface="Arial" charset="0"/>
              </a:rPr>
              <a:t>git tag  tag_name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删除：</a:t>
            </a:r>
            <a:r>
              <a:rPr lang="da-DK" altLang="zh-CN" sz="1000">
                <a:latin typeface="Arial" charset="0"/>
              </a:rPr>
              <a:t>git tag –d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工作目录切换到</a:t>
            </a:r>
            <a:r>
              <a:rPr lang="da-DK" altLang="zh-CN" sz="1000">
                <a:latin typeface="Arial" charset="0"/>
              </a:rPr>
              <a:t>tag</a:t>
            </a:r>
            <a:r>
              <a:rPr lang="zh-CN" altLang="da-DK" sz="1000">
                <a:latin typeface="Arial" charset="0"/>
              </a:rPr>
              <a:t>：</a:t>
            </a:r>
            <a:r>
              <a:rPr lang="da-DK" altLang="zh-CN" sz="1000">
                <a:latin typeface="Arial" charset="0"/>
              </a:rPr>
              <a:t> git checkout tag_name</a:t>
            </a:r>
          </a:p>
          <a:p>
            <a:pPr eaLnBrk="1" hangingPunct="1"/>
            <a:endParaRPr lang="da-DK" altLang="zh-CN" sz="1000">
              <a:latin typeface="Arial" charset="0"/>
            </a:endParaRPr>
          </a:p>
          <a:p>
            <a:pPr eaLnBrk="1" hangingPunct="1"/>
            <a:r>
              <a:rPr lang="zh-CN" altLang="da-DK" sz="1000">
                <a:latin typeface="Arial" charset="0"/>
              </a:rPr>
              <a:t>将本地</a:t>
            </a:r>
            <a:r>
              <a:rPr lang="da-DK" altLang="zh-CN" sz="1000">
                <a:latin typeface="Arial" charset="0"/>
              </a:rPr>
              <a:t>tag</a:t>
            </a:r>
            <a:r>
              <a:rPr lang="zh-CN" altLang="da-DK" sz="1000">
                <a:latin typeface="Arial" charset="0"/>
              </a:rPr>
              <a:t>推送到</a:t>
            </a:r>
            <a:r>
              <a:rPr lang="da-DK" altLang="zh-CN" sz="1000">
                <a:latin typeface="Arial" charset="0"/>
              </a:rPr>
              <a:t>origin    git push origin tag  tag_name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将本地所有</a:t>
            </a:r>
            <a:r>
              <a:rPr lang="da-DK" altLang="zh-CN" sz="1000">
                <a:latin typeface="Arial" charset="0"/>
              </a:rPr>
              <a:t>tag</a:t>
            </a:r>
            <a:r>
              <a:rPr lang="zh-CN" altLang="da-DK" sz="1000">
                <a:latin typeface="Arial" charset="0"/>
              </a:rPr>
              <a:t>推送到</a:t>
            </a:r>
            <a:r>
              <a:rPr lang="da-DK" altLang="zh-CN" sz="1000">
                <a:latin typeface="Arial" charset="0"/>
              </a:rPr>
              <a:t>origin  git push origin —tags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删除远端</a:t>
            </a:r>
            <a:r>
              <a:rPr lang="da-DK" altLang="zh-CN" sz="1000">
                <a:latin typeface="Arial" charset="0"/>
              </a:rPr>
              <a:t>tag       git push origin :refs/tags/tagname</a:t>
            </a:r>
          </a:p>
          <a:p>
            <a:pPr eaLnBrk="1" hangingPunct="1"/>
            <a:r>
              <a:rPr lang="zh-CN" altLang="da-DK" sz="1000">
                <a:latin typeface="Arial" charset="0"/>
              </a:rPr>
              <a:t>获取远程</a:t>
            </a:r>
            <a:r>
              <a:rPr lang="da-DK" altLang="zh-CN" sz="1000">
                <a:latin typeface="Arial" charset="0"/>
              </a:rPr>
              <a:t>tag       git fetch origin tag tag_name</a:t>
            </a:r>
          </a:p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7DD883-67B4-3C40-9E7F-A3BB6AD91591}" type="slidenum">
              <a:rPr lang="en-US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31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1000">
                <a:latin typeface="Arial" charset="0"/>
              </a:rPr>
              <a:t>练习：</a:t>
            </a:r>
            <a:endParaRPr lang="en-US" altLang="zh-CN" sz="1000">
              <a:latin typeface="Arial" charset="0"/>
            </a:endParaRPr>
          </a:p>
          <a:p>
            <a:pPr eaLnBrk="1" hangingPunct="1"/>
            <a:r>
              <a:rPr lang="en-US" altLang="zh-CN" sz="1000">
                <a:latin typeface="Arial" charset="0"/>
              </a:rPr>
              <a:t>Git log    git reflog</a:t>
            </a:r>
          </a:p>
          <a:p>
            <a:pPr eaLnBrk="1" hangingPunct="1"/>
            <a:r>
              <a:rPr lang="zh-CN" altLang="en-US" sz="1000">
                <a:latin typeface="Arial" charset="0"/>
              </a:rPr>
              <a:t>本地：</a:t>
            </a:r>
            <a:r>
              <a:rPr lang="en-US" altLang="zh-CN" sz="1000">
                <a:latin typeface="Arial" charset="0"/>
              </a:rPr>
              <a:t>git checkout</a:t>
            </a:r>
          </a:p>
          <a:p>
            <a:pPr eaLnBrk="1" hangingPunct="1"/>
            <a:r>
              <a:rPr lang="zh-CN" altLang="en-US" sz="1000">
                <a:latin typeface="Arial" charset="0"/>
              </a:rPr>
              <a:t>暂存区：</a:t>
            </a:r>
            <a:r>
              <a:rPr lang="en-US" altLang="zh-CN" sz="1000">
                <a:latin typeface="Arial" charset="0"/>
              </a:rPr>
              <a:t>git reset</a:t>
            </a:r>
          </a:p>
          <a:p>
            <a:pPr eaLnBrk="1" hangingPunct="1"/>
            <a:r>
              <a:rPr lang="zh-CN" altLang="en-US" sz="1000">
                <a:latin typeface="Arial" charset="0"/>
              </a:rPr>
              <a:t>本地</a:t>
            </a:r>
            <a:r>
              <a:rPr lang="en-US" altLang="zh-CN" sz="1000">
                <a:latin typeface="Arial" charset="0"/>
              </a:rPr>
              <a:t>server</a:t>
            </a:r>
            <a:r>
              <a:rPr lang="zh-CN" altLang="en-US" sz="1000">
                <a:latin typeface="Arial" charset="0"/>
              </a:rPr>
              <a:t>：</a:t>
            </a:r>
            <a:r>
              <a:rPr lang="en-US" altLang="zh-CN" sz="1000">
                <a:latin typeface="Arial" charset="0"/>
              </a:rPr>
              <a:t>git reset –soft    --hard</a:t>
            </a:r>
          </a:p>
          <a:p>
            <a:pPr eaLnBrk="1" hangingPunct="1"/>
            <a:r>
              <a:rPr lang="en-US" altLang="zh-CN" sz="1000">
                <a:latin typeface="Arial" charset="0"/>
              </a:rPr>
              <a:t>Origin</a:t>
            </a:r>
            <a:r>
              <a:rPr lang="zh-CN" altLang="en-US" sz="1000">
                <a:latin typeface="Arial" charset="0"/>
              </a:rPr>
              <a:t>：</a:t>
            </a:r>
            <a:r>
              <a:rPr lang="en-US" altLang="zh-CN" sz="1000">
                <a:latin typeface="Arial" charset="0"/>
              </a:rPr>
              <a:t>git revert</a:t>
            </a:r>
          </a:p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F14F12-EFE6-F242-A3A1-6707E113832B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3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81035F-4902-854D-A8FA-78BF4704D410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9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36FD16-88ED-4941-A90A-B1B709DA16E1}" type="slidenum">
              <a:rPr lang="en-US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50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BE959-8DBF-A74E-8AF7-753297EB55ED}" type="slidenum">
              <a:rPr lang="en-US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9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30000"/>
              </a:spcBef>
            </a:pPr>
            <a:r>
              <a:rPr kumimoji="1" lang="zh-CN" altLang="en-US"/>
              <a:t>在</a:t>
            </a:r>
            <a:r>
              <a:rPr kumimoji="1" lang="en-US" altLang="zh-CN"/>
              <a:t>Linus</a:t>
            </a:r>
            <a:r>
              <a:rPr kumimoji="1" lang="zh-CN" altLang="en-US"/>
              <a:t>介绍</a:t>
            </a:r>
            <a:r>
              <a:rPr kumimoji="1" lang="en-US" altLang="zh-CN"/>
              <a:t>Git</a:t>
            </a:r>
            <a:r>
              <a:rPr kumimoji="1" lang="zh-CN" altLang="en-US"/>
              <a:t>的著名的演讲中，他强烈地批评（应该算是侮辱）了</a:t>
            </a:r>
            <a:r>
              <a:rPr kumimoji="1" lang="en-US" altLang="zh-CN"/>
              <a:t>CVS</a:t>
            </a:r>
            <a:r>
              <a:rPr kumimoji="1" lang="zh-CN" altLang="en-US"/>
              <a:t>，</a:t>
            </a:r>
            <a:r>
              <a:rPr kumimoji="1" lang="en-US" altLang="zh-CN"/>
              <a:t>SVN</a:t>
            </a:r>
            <a:r>
              <a:rPr kumimoji="1" lang="zh-CN" altLang="en-US"/>
              <a:t>，和</a:t>
            </a:r>
            <a:r>
              <a:rPr kumimoji="1" lang="en-US" altLang="zh-CN"/>
              <a:t>Perforce</a:t>
            </a:r>
            <a:r>
              <a:rPr kumimoji="1" lang="zh-CN" altLang="en-US"/>
              <a:t>：“</a:t>
            </a:r>
            <a:r>
              <a:rPr kumimoji="1" lang="en-US" altLang="zh-CN"/>
              <a:t>Subversion</a:t>
            </a:r>
            <a:r>
              <a:rPr kumimoji="1" lang="zh-CN" altLang="en-US"/>
              <a:t>是史上最毫无意义的项目，从项目开始就是这样了”，“如果你喜欢</a:t>
            </a:r>
            <a:r>
              <a:rPr kumimoji="1" lang="en-US" altLang="zh-CN"/>
              <a:t>CVS</a:t>
            </a:r>
            <a:r>
              <a:rPr kumimoji="1" lang="zh-CN" altLang="en-US"/>
              <a:t>，那么你现在应该在某个精神病研究中心或是别的地方”，“别在用</a:t>
            </a:r>
            <a:r>
              <a:rPr kumimoji="1" lang="en-US" altLang="zh-CN"/>
              <a:t>Preforce</a:t>
            </a:r>
            <a:r>
              <a:rPr kumimoji="1" lang="zh-CN" altLang="en-US"/>
              <a:t>了，它是十分糟糕和可悲的，这绝对绝对是真的”。无论是反对还是喜欢，</a:t>
            </a:r>
            <a:r>
              <a:rPr kumimoji="1" lang="en-US" altLang="zh-CN"/>
              <a:t>Linus</a:t>
            </a:r>
            <a:r>
              <a:rPr kumimoji="1" lang="zh-CN" altLang="en-US"/>
              <a:t>的确是改变了历史</a:t>
            </a:r>
            <a:r>
              <a:rPr kumimoji="1" lang="en-US" altLang="zh-CN"/>
              <a:t>——</a:t>
            </a:r>
            <a:r>
              <a:rPr kumimoji="1" lang="zh-CN" altLang="en-US"/>
              <a:t>中世纪已经过去了，现在的世界由分布式系统主宰，以及消除</a:t>
            </a:r>
            <a:r>
              <a:rPr kumimoji="1" lang="en-US" altLang="zh-CN"/>
              <a:t>branch</a:t>
            </a:r>
            <a:r>
              <a:rPr kumimoji="1" lang="zh-CN" altLang="en-US"/>
              <a:t>和</a:t>
            </a:r>
            <a:r>
              <a:rPr kumimoji="1" lang="en-US" altLang="zh-CN"/>
              <a:t>merge</a:t>
            </a:r>
            <a:r>
              <a:rPr kumimoji="1" lang="zh-CN" altLang="en-US"/>
              <a:t>的恐惧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9A8025-2E14-834C-8608-C08FF3D6CB4E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3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ct val="30000"/>
              </a:spcBef>
              <a:buFont typeface="Arial" charset="0"/>
              <a:buChar char="•"/>
              <a:defRPr/>
            </a:pPr>
            <a:r>
              <a:rPr kumimoji="1" lang="en-US" altLang="zh-CN" sz="1000" dirty="0" smtClean="0"/>
              <a:t>GIT </a:t>
            </a:r>
            <a:r>
              <a:rPr kumimoji="1" lang="zh-CN" altLang="en-US" sz="1000" dirty="0" smtClean="0"/>
              <a:t>使用</a:t>
            </a:r>
            <a:r>
              <a:rPr kumimoji="1" lang="en-US" altLang="zh-CN" sz="1000" dirty="0" smtClean="0"/>
              <a:t>SHA-1</a:t>
            </a:r>
            <a:r>
              <a:rPr kumimoji="1" lang="zh-CN" altLang="en-US" sz="1000" dirty="0" smtClean="0"/>
              <a:t>算法计算数据的校验和 ，通过文件的内容或目录计算出</a:t>
            </a:r>
            <a:r>
              <a:rPr kumimoji="1" lang="en-US" altLang="zh-CN" sz="1000" dirty="0" smtClean="0"/>
              <a:t>SHA-1</a:t>
            </a:r>
            <a:r>
              <a:rPr kumimoji="1" lang="zh-CN" altLang="en-US" sz="1000" dirty="0" smtClean="0"/>
              <a:t>哈希值，作为指纹字符串， 每个</a:t>
            </a:r>
            <a:r>
              <a:rPr kumimoji="1" lang="en-US" altLang="zh-CN" sz="1000" dirty="0" smtClean="0"/>
              <a:t>Version </a:t>
            </a:r>
            <a:r>
              <a:rPr kumimoji="1" lang="zh-CN" altLang="en-US" sz="1000" dirty="0" smtClean="0"/>
              <a:t>都是一个快照。 所以</a:t>
            </a:r>
            <a:r>
              <a:rPr kumimoji="1" lang="en-US" altLang="zh-CN" sz="1000" dirty="0" err="1" smtClean="0"/>
              <a:t>Git</a:t>
            </a:r>
            <a:r>
              <a:rPr kumimoji="1" lang="zh-CN" altLang="en-US" sz="1000" dirty="0" smtClean="0"/>
              <a:t>的最小概念是仓库，</a:t>
            </a:r>
            <a:r>
              <a:rPr kumimoji="1" lang="en-US" altLang="zh-CN" sz="1000" dirty="0" smtClean="0"/>
              <a:t>SVN</a:t>
            </a:r>
            <a:r>
              <a:rPr kumimoji="1" lang="zh-CN" altLang="en-US" sz="1000" dirty="0" smtClean="0"/>
              <a:t>的最小概念是文件</a:t>
            </a:r>
          </a:p>
          <a:p>
            <a:pPr marL="171450" indent="-171450">
              <a:spcBef>
                <a:spcPct val="30000"/>
              </a:spcBef>
              <a:buFont typeface="Arial" charset="0"/>
              <a:buChar char="•"/>
              <a:defRPr/>
            </a:pPr>
            <a:r>
              <a:rPr kumimoji="1" lang="en-US" altLang="zh-CN" sz="1000" dirty="0" err="1" smtClean="0"/>
              <a:t>Git</a:t>
            </a:r>
            <a:r>
              <a:rPr kumimoji="1" lang="en-US" altLang="zh-CN" sz="1000" dirty="0" smtClean="0"/>
              <a:t> </a:t>
            </a:r>
            <a:r>
              <a:rPr kumimoji="1" lang="zh-CN" altLang="en-US" sz="1000" dirty="0" smtClean="0"/>
              <a:t>并不保存这些前后变化的差异数据。实际上，</a:t>
            </a:r>
            <a:r>
              <a:rPr kumimoji="1" lang="en-US" altLang="zh-CN" sz="1000" dirty="0" err="1" smtClean="0"/>
              <a:t>Git</a:t>
            </a:r>
            <a:r>
              <a:rPr kumimoji="1" lang="en-US" altLang="zh-CN" sz="1000" dirty="0" smtClean="0"/>
              <a:t> </a:t>
            </a:r>
            <a:r>
              <a:rPr kumimoji="1" lang="zh-CN" altLang="en-US" sz="1000" dirty="0" smtClean="0"/>
              <a:t>更像是把变化的文件作快照后，记录在一个微型的文件系统中。每次提交更新时，它会纵览一遍所有文件的指纹信息并对文件作一快照，然后保存一个指向这次快照的索引。为提高性能，若文件没有变化，</a:t>
            </a:r>
            <a:r>
              <a:rPr kumimoji="1" lang="en-US" altLang="zh-CN" sz="1000" dirty="0" err="1" smtClean="0"/>
              <a:t>Git</a:t>
            </a:r>
            <a:r>
              <a:rPr kumimoji="1" lang="en-US" altLang="zh-CN" sz="1000" dirty="0" smtClean="0"/>
              <a:t> </a:t>
            </a:r>
            <a:r>
              <a:rPr kumimoji="1" lang="zh-CN" altLang="en-US" sz="1000" dirty="0" smtClean="0"/>
              <a:t>不会再次保存，而只对上次保存的快照作一链接。</a:t>
            </a:r>
          </a:p>
          <a:p>
            <a:pPr marL="171450" indent="-171450">
              <a:spcBef>
                <a:spcPct val="30000"/>
              </a:spcBef>
              <a:buFont typeface="Arial" charset="0"/>
              <a:buChar char="•"/>
              <a:defRPr/>
            </a:pPr>
            <a:r>
              <a:rPr kumimoji="1" lang="zh-CN" altLang="en-US" sz="1000" dirty="0" smtClean="0"/>
              <a:t>好处：除了完美解决了树冲突以外， 后面会讲到的强大的分支概念也是源于这样的思想。</a:t>
            </a:r>
          </a:p>
          <a:p>
            <a:pPr>
              <a:spcBef>
                <a:spcPct val="30000"/>
              </a:spcBef>
              <a:buFont typeface="Arial" charset="0"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E8B726-8F49-F94D-BC61-5B064D10944C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A39907-9053-444B-BA3E-BAA96EC4EEFC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75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4837E7-829C-4A48-81C5-158942AF8C1F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3227EB-10CB-9D45-9969-152EB288F61D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5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09F9E5-B396-0C4B-B980-61A1550CF82C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8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kumimoji="1" lang="en-US" altLang="zh-CN"/>
              <a:t>git</a:t>
            </a:r>
            <a:r>
              <a:rPr kumimoji="1" lang="zh-CN" altLang="en-US"/>
              <a:t> </a:t>
            </a:r>
            <a:r>
              <a:rPr kumimoji="1" lang="en-US" altLang="zh-CN"/>
              <a:t>add</a:t>
            </a:r>
            <a:r>
              <a:rPr kumimoji="1" lang="zh-CN" altLang="en-US"/>
              <a:t> </a:t>
            </a:r>
            <a:r>
              <a:rPr kumimoji="1" lang="mr-IN" altLang="zh-CN">
                <a:ea typeface="Mangal" charset="0"/>
              </a:rPr>
              <a:t>–</a:t>
            </a:r>
            <a:r>
              <a:rPr kumimoji="1" lang="en-US" altLang="zh-CN"/>
              <a:t>u</a:t>
            </a:r>
            <a:r>
              <a:rPr kumimoji="1" lang="zh-CN" altLang="en-US"/>
              <a:t> </a:t>
            </a:r>
            <a:r>
              <a:rPr kumimoji="1" lang="en-US" altLang="zh-CN"/>
              <a:t>:</a:t>
            </a:r>
            <a:r>
              <a:rPr kumimoji="1" lang="zh-CN" altLang="en-US"/>
              <a:t>把所有被跟踪的有修改的文件提交到暂存区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FA25F-F6BA-F844-BBBC-835B6AD46ABC}" type="slidenum">
              <a:rPr lang="en-US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80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1050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050" dirty="0" smtClean="0">
                <a:solidFill>
                  <a:srgbClr val="FF0000"/>
                </a:solidFill>
              </a:rPr>
              <a:t> commit -a   </a:t>
            </a:r>
          </a:p>
          <a:p>
            <a:pPr eaLnBrk="1" hangingPunct="1">
              <a:defRPr/>
            </a:pPr>
            <a:r>
              <a:rPr lang="zh-CN" altLang="en-US" sz="1050" dirty="0" smtClean="0"/>
              <a:t>＃</a:t>
            </a:r>
            <a:r>
              <a:rPr lang="zh-CN" altLang="en-US" sz="1000" dirty="0" smtClean="0"/>
              <a:t>自动把所有已经跟踪过的文件暂存起来一并提交，</a:t>
            </a:r>
            <a:endParaRPr lang="en-US" altLang="zh-CN" sz="1000" dirty="0" smtClean="0"/>
          </a:p>
          <a:p>
            <a:pPr eaLnBrk="1" hangingPunct="1">
              <a:defRPr/>
            </a:pPr>
            <a:r>
              <a:rPr lang="zh-CN" altLang="en-US" sz="1000" dirty="0" smtClean="0"/>
              <a:t>从而跳过 </a:t>
            </a:r>
            <a:r>
              <a:rPr lang="en-US" altLang="zh-CN" sz="1000" dirty="0" err="1" smtClean="0"/>
              <a:t>git</a:t>
            </a:r>
            <a:r>
              <a:rPr lang="en-US" altLang="zh-CN" sz="1000" dirty="0" smtClean="0"/>
              <a:t> add </a:t>
            </a:r>
            <a:r>
              <a:rPr lang="zh-CN" altLang="en-US" sz="1000" dirty="0" smtClean="0"/>
              <a:t>步骤，尽量少用，将失去对提交内容进行控制的能力。</a:t>
            </a:r>
            <a:endParaRPr lang="en-US" altLang="zh-CN" sz="10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4E6BAA-FF34-EA45-AAED-DF898A0F359B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2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宽-header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52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quick-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5" y="215900"/>
            <a:ext cx="19177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AD80E8-7173-8948-9BF6-2AB2AB8A1FF5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96F70B-DFD8-D447-85FC-C15AE3D3D8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19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37772-38A8-764B-8285-FF391B3F8E65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22A0F-A131-EF45-9EF8-4F1A6BFD4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0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A84C2-9890-1A4D-BADC-22B0D68C2C2E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E8742-71A0-DD41-A6FA-57D58D6AAD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163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-288925" y="-217488"/>
            <a:ext cx="12766675" cy="7292976"/>
            <a:chOff x="-137" y="-136"/>
            <a:chExt cx="6032" cy="4592"/>
          </a:xfrm>
        </p:grpSpPr>
        <p:sp>
          <p:nvSpPr>
            <p:cNvPr id="6" name="Line 5"/>
            <p:cNvSpPr>
              <a:spLocks noChangeShapeType="1"/>
            </p:cNvSpPr>
            <p:nvPr userDrawn="1"/>
          </p:nvSpPr>
          <p:spPr bwMode="auto">
            <a:xfrm>
              <a:off x="158" y="4343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 userDrawn="1"/>
          </p:nvSpPr>
          <p:spPr bwMode="auto">
            <a:xfrm rot="5400000">
              <a:off x="-81" y="697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 userDrawn="1"/>
          </p:nvSpPr>
          <p:spPr bwMode="auto">
            <a:xfrm rot="5400000">
              <a:off x="-81" y="60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ShapeType="1"/>
            </p:cNvSpPr>
            <p:nvPr userDrawn="1"/>
          </p:nvSpPr>
          <p:spPr bwMode="auto">
            <a:xfrm rot="5400000">
              <a:off x="-81" y="419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Line 9"/>
            <p:cNvSpPr>
              <a:spLocks noChangeShapeType="1"/>
            </p:cNvSpPr>
            <p:nvPr userDrawn="1"/>
          </p:nvSpPr>
          <p:spPr bwMode="auto">
            <a:xfrm rot="5400000">
              <a:off x="-81" y="388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Line 10"/>
            <p:cNvSpPr>
              <a:spLocks noChangeShapeType="1"/>
            </p:cNvSpPr>
            <p:nvPr userDrawn="1"/>
          </p:nvSpPr>
          <p:spPr bwMode="auto">
            <a:xfrm rot="5400000">
              <a:off x="-81" y="3789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" name="Line 11"/>
            <p:cNvSpPr>
              <a:spLocks noChangeShapeType="1"/>
            </p:cNvSpPr>
            <p:nvPr userDrawn="1"/>
          </p:nvSpPr>
          <p:spPr bwMode="auto">
            <a:xfrm rot="5400000">
              <a:off x="-81" y="9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" name="Line 12"/>
            <p:cNvSpPr>
              <a:spLocks noChangeShapeType="1"/>
            </p:cNvSpPr>
            <p:nvPr userDrawn="1"/>
          </p:nvSpPr>
          <p:spPr bwMode="auto">
            <a:xfrm>
              <a:off x="155" y="-13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4" name="Line 13"/>
            <p:cNvSpPr>
              <a:spLocks noChangeShapeType="1"/>
            </p:cNvSpPr>
            <p:nvPr userDrawn="1"/>
          </p:nvSpPr>
          <p:spPr bwMode="auto">
            <a:xfrm>
              <a:off x="5602" y="4343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5" name="Line 14"/>
            <p:cNvSpPr>
              <a:spLocks noChangeShapeType="1"/>
            </p:cNvSpPr>
            <p:nvPr userDrawn="1"/>
          </p:nvSpPr>
          <p:spPr bwMode="auto">
            <a:xfrm>
              <a:off x="5602" y="-13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" name="Line 15"/>
            <p:cNvSpPr>
              <a:spLocks noChangeShapeType="1"/>
            </p:cNvSpPr>
            <p:nvPr userDrawn="1"/>
          </p:nvSpPr>
          <p:spPr bwMode="auto">
            <a:xfrm rot="5400000">
              <a:off x="5839" y="697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 userDrawn="1"/>
          </p:nvSpPr>
          <p:spPr bwMode="auto">
            <a:xfrm rot="5400000">
              <a:off x="5839" y="60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 userDrawn="1"/>
          </p:nvSpPr>
          <p:spPr bwMode="auto">
            <a:xfrm rot="5400000">
              <a:off x="5839" y="419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 userDrawn="1"/>
          </p:nvSpPr>
          <p:spPr bwMode="auto">
            <a:xfrm rot="5400000">
              <a:off x="5839" y="388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 userDrawn="1"/>
          </p:nvSpPr>
          <p:spPr bwMode="auto">
            <a:xfrm rot="5400000">
              <a:off x="5839" y="3789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" name="Line 20"/>
            <p:cNvSpPr>
              <a:spLocks noChangeShapeType="1"/>
            </p:cNvSpPr>
            <p:nvPr userDrawn="1"/>
          </p:nvSpPr>
          <p:spPr bwMode="auto">
            <a:xfrm rot="5400000">
              <a:off x="5839" y="90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6" name="TextBox 34"/>
          <p:cNvSpPr txBox="1"/>
          <p:nvPr userDrawn="1"/>
        </p:nvSpPr>
        <p:spPr>
          <a:xfrm>
            <a:off x="11466513" y="6480825"/>
            <a:ext cx="725488" cy="261937"/>
          </a:xfrm>
          <a:prstGeom prst="rect">
            <a:avLst/>
          </a:prstGeom>
          <a:noFill/>
        </p:spPr>
        <p:txBody>
          <a:bodyPr lIns="96756" tIns="48377" rIns="96756" bIns="48377"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00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</a:rPr>
              <a:t>Page </a:t>
            </a:r>
            <a:fld id="{0A819071-4D0A-9242-8615-A6DD7B9E660A}" type="slidenum">
              <a:rPr lang="en-US" altLang="zh-CN" sz="100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</a:rPr>
              <a:pPr eaLnBrk="1" hangingPunct="1"/>
              <a:t>‹#›</a:t>
            </a:fld>
            <a:endParaRPr lang="zh-CN" altLang="en-US" sz="1000" dirty="0">
              <a:solidFill>
                <a:srgbClr val="40404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" y="270648"/>
            <a:ext cx="12191580" cy="740989"/>
          </a:xfrm>
          <a:prstGeom prst="rect">
            <a:avLst/>
          </a:prstGeom>
          <a:noFill/>
        </p:spPr>
        <p:txBody>
          <a:bodyPr lIns="72567" tIns="36283" rIns="72567" bIns="36283"/>
          <a:lstStyle>
            <a:lvl1pPr marL="196531" indent="0"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27" name="Rectangle 21"/>
          <p:cNvSpPr>
            <a:spLocks noGrp="1" noChangeArrowheads="1"/>
          </p:cNvSpPr>
          <p:nvPr>
            <p:ph idx="1"/>
          </p:nvPr>
        </p:nvSpPr>
        <p:spPr bwMode="auto">
          <a:xfrm>
            <a:off x="339320" y="1412776"/>
            <a:ext cx="11518400" cy="439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buClr>
                <a:srgbClr val="D7000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buClr>
                <a:srgbClr val="D7000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buClr>
                <a:srgbClr val="D7000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buClr>
                <a:srgbClr val="D7000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717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1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113" y="6126163"/>
            <a:ext cx="12204701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5"/>
          <p:cNvSpPr>
            <a:spLocks noChangeArrowheads="1"/>
          </p:cNvSpPr>
          <p:nvPr userDrawn="1"/>
        </p:nvSpPr>
        <p:spPr bwMode="auto">
          <a:xfrm>
            <a:off x="8416925" y="6329363"/>
            <a:ext cx="3594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FFFF"/>
                </a:solidFill>
                <a:latin typeface="华文细黑" charset="-122"/>
                <a:ea typeface="华文细黑" charset="-122"/>
              </a:rPr>
              <a:t>版权所有  中国民航信息网络股份有限公司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085215"/>
          </a:xfrm>
        </p:spPr>
        <p:txBody>
          <a:bodyPr/>
          <a:lstStyle>
            <a:lvl1pPr>
              <a:defRPr sz="3600" b="1">
                <a:latin typeface="华文细黑" panose="02010600040101010101" charset="-122"/>
                <a:ea typeface="华文细黑" panose="02010600040101010101" charset="-122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7195"/>
            <a:ext cx="10515600" cy="4287520"/>
          </a:xfrm>
        </p:spPr>
        <p:txBody>
          <a:bodyPr/>
          <a:lstStyle>
            <a:lvl1pPr>
              <a:defRPr>
                <a:latin typeface="华文细黑" panose="02010600040101010101" charset="-122"/>
                <a:ea typeface="华文细黑" panose="02010600040101010101" charset="-122"/>
              </a:defRPr>
            </a:lvl1pPr>
            <a:lvl2pPr>
              <a:defRPr>
                <a:latin typeface="华文细黑" panose="02010600040101010101" charset="-122"/>
                <a:ea typeface="华文细黑" panose="02010600040101010101" charset="-122"/>
              </a:defRPr>
            </a:lvl2pPr>
            <a:lvl3pPr>
              <a:defRPr>
                <a:latin typeface="华文细黑" panose="02010600040101010101" charset="-122"/>
                <a:ea typeface="华文细黑" panose="02010600040101010101" charset="-122"/>
              </a:defRPr>
            </a:lvl3pPr>
            <a:lvl4pPr>
              <a:defRPr>
                <a:latin typeface="华文细黑" panose="02010600040101010101" charset="-122"/>
                <a:ea typeface="华文细黑" panose="02010600040101010101" charset="-122"/>
              </a:defRPr>
            </a:lvl4pPr>
            <a:lvl5pPr>
              <a:defRPr>
                <a:latin typeface="华文细黑" panose="02010600040101010101" charset="-122"/>
                <a:ea typeface="华文细黑" panose="02010600040101010101" charset="-122"/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6918B4-C307-8642-8714-7FB0FD9A87EC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F27AAD-ADF4-BA4D-B8A4-667D8C47A6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宽-footed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12192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6" descr="quick-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900" y="5461000"/>
            <a:ext cx="21875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BF617D6-38E2-C146-953F-D837EC4BAF5A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3E65B38-532E-914A-931B-778729EA6D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8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EF65E-8F6E-8746-B5C8-4582AAC34A1D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25416-6F2A-C542-AC45-FA71E34B2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7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76607-AFF8-6842-AA15-F7EFFF16AC79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099F-FEB4-5C40-BC8C-8570E528FC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48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6BDBE-8D1E-6C40-A6C9-01F8501876F1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B77E0-A8D2-DA4E-8719-6518BEB949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0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C1B20-D517-DC4B-A75E-CBE351590F65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DDF50-195D-6A49-95AD-7066EB91EE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2CB57-F1CD-0340-ACA9-67C7198F8E49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D0988-08E3-C94F-8FA2-7B4A44DF6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90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7F97D-B33F-3546-814B-809EA55A34DC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05A04-6551-624A-BA9E-5EEBE6F916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7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charset="0"/>
              <a:buNone/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092EFE4-343D-074E-856B-59870FEB4F0A}" type="datetimeFigureOut">
              <a:rPr lang="zh-CN" altLang="en-US"/>
              <a:pPr>
                <a:defRPr/>
              </a:pPr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charset="0"/>
              <a:buNone/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charset="0"/>
              <a:buNone/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615B83-3726-BC46-AB77-928E72F4A7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9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-scm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xxxx/xxxx.git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coding.net/" TargetMode="External"/><Relationship Id="rId5" Type="http://schemas.openxmlformats.org/officeDocument/2006/relationships/hyperlink" Target="https://gitee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-scm.com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alibaba/p3c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2" descr="宽屏PP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763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err="1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基础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383338" y="1604963"/>
            <a:ext cx="37465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4267"/>
              <a:t>What is Git</a:t>
            </a:r>
            <a:r>
              <a:rPr kumimoji="0" lang="zh-CN" altLang="en-US" sz="4267"/>
              <a:t>？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888" y="1316038"/>
            <a:ext cx="478631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图表 9"/>
          <p:cNvGraphicFramePr/>
          <p:nvPr/>
        </p:nvGraphicFramePr>
        <p:xfrm>
          <a:off x="6288087" y="3731767"/>
          <a:ext cx="4898244" cy="2673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err="1">
                <a:solidFill>
                  <a:prstClr val="black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4267" dirty="0">
                <a:solidFill>
                  <a:prstClr val="black"/>
                </a:solidFill>
                <a:latin typeface="Songti SC" charset="-122"/>
                <a:ea typeface="Songti SC" charset="-122"/>
                <a:cs typeface="Songti SC" charset="-122"/>
              </a:rPr>
              <a:t>基础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389844" y="2180861"/>
          <a:ext cx="8451872" cy="3649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集中式</a:t>
            </a:r>
          </a:p>
        </p:txBody>
      </p:sp>
      <p:pic>
        <p:nvPicPr>
          <p:cNvPr id="3277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141538"/>
            <a:ext cx="7851775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830513" y="5554663"/>
            <a:ext cx="65309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buFont typeface="Arial" charset="0"/>
              <a:buNone/>
              <a:defRPr/>
            </a:pPr>
            <a:r>
              <a:rPr kumimoji="0" lang="zh-CN" altLang="en-US" sz="2133"/>
              <a:t>在每个版本中记录着各个文件的具体差异</a:t>
            </a:r>
          </a:p>
        </p:txBody>
      </p:sp>
      <p:sp>
        <p:nvSpPr>
          <p:cNvPr id="32772" name="矩形 4"/>
          <p:cNvSpPr>
            <a:spLocks noChangeArrowheads="1"/>
          </p:cNvSpPr>
          <p:nvPr/>
        </p:nvSpPr>
        <p:spPr bwMode="auto">
          <a:xfrm>
            <a:off x="4938713" y="1292225"/>
            <a:ext cx="2066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SVN</a:t>
            </a:r>
            <a:r>
              <a:rPr lang="zh-CN" altLang="en-US" sz="2400">
                <a:latin typeface="Arial" charset="0"/>
              </a:rPr>
              <a:t>、</a:t>
            </a:r>
            <a:r>
              <a:rPr lang="en-US" altLang="zh-CN" sz="2400">
                <a:latin typeface="Arial" charset="0"/>
              </a:rPr>
              <a:t>CVS</a:t>
            </a:r>
            <a:r>
              <a:rPr lang="zh-CN" altLang="en-US" sz="2400">
                <a:latin typeface="Arial" charset="0"/>
              </a:rPr>
              <a:t>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分布式</a:t>
            </a:r>
            <a:r>
              <a:rPr lang="en-US" altLang="zh-CN" sz="4267" dirty="0">
                <a:latin typeface="Songti SC" charset="-122"/>
                <a:ea typeface="Songti SC" charset="-122"/>
                <a:cs typeface="Songti SC" charset="-122"/>
              </a:rPr>
              <a:t>--</a:t>
            </a:r>
            <a:r>
              <a:rPr lang="zh-CN" altLang="en-US" sz="3200" dirty="0">
                <a:latin typeface="Songti SC" charset="-122"/>
                <a:ea typeface="Songti SC" charset="-122"/>
                <a:cs typeface="Songti SC" charset="-122"/>
              </a:rPr>
              <a:t>去中心却集中</a:t>
            </a:r>
          </a:p>
        </p:txBody>
      </p:sp>
      <p:pic>
        <p:nvPicPr>
          <p:cNvPr id="3481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6938" y="2309813"/>
            <a:ext cx="7858125" cy="29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271963" y="5784850"/>
            <a:ext cx="36480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buFont typeface="Arial" charset="0"/>
              <a:buNone/>
              <a:defRPr/>
            </a:pPr>
            <a:r>
              <a:rPr kumimoji="0" lang="zh-CN" altLang="en-US" sz="2133"/>
              <a:t>保存每次更新时的文件快照</a:t>
            </a:r>
          </a:p>
        </p:txBody>
      </p:sp>
      <p:sp>
        <p:nvSpPr>
          <p:cNvPr id="34820" name="矩形 4"/>
          <p:cNvSpPr>
            <a:spLocks noChangeArrowheads="1"/>
          </p:cNvSpPr>
          <p:nvPr/>
        </p:nvSpPr>
        <p:spPr bwMode="auto">
          <a:xfrm>
            <a:off x="5775325" y="1606550"/>
            <a:ext cx="577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Git</a:t>
            </a:r>
            <a:endParaRPr lang="zh-CN" altLang="en-US" sz="2400">
              <a:latin typeface="Arial" charset="0"/>
            </a:endParaRPr>
          </a:p>
        </p:txBody>
      </p:sp>
      <p:sp>
        <p:nvSpPr>
          <p:cNvPr id="34821" name="矩形 1"/>
          <p:cNvSpPr>
            <a:spLocks noChangeArrowheads="1"/>
          </p:cNvSpPr>
          <p:nvPr/>
        </p:nvSpPr>
        <p:spPr bwMode="auto">
          <a:xfrm>
            <a:off x="815975" y="1331913"/>
            <a:ext cx="4184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dirty="0">
                <a:latin typeface="Arial" charset="0"/>
              </a:rPr>
              <a:t>直接纪录快照，而非差异比较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远程仓库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924" y="1412875"/>
            <a:ext cx="5744914" cy="4398963"/>
          </a:xfrm>
          <a:prstGeom prst="rect">
            <a:avLst/>
          </a:prstGeom>
        </p:spPr>
      </p:pic>
      <p:sp>
        <p:nvSpPr>
          <p:cNvPr id="5" name="罐形 4"/>
          <p:cNvSpPr/>
          <p:nvPr/>
        </p:nvSpPr>
        <p:spPr>
          <a:xfrm>
            <a:off x="8967731" y="1553377"/>
            <a:ext cx="969483" cy="91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远程仓库</a:t>
            </a:r>
            <a:endParaRPr kumimoji="1" lang="zh-CN" altLang="en-US" sz="14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罐形 5"/>
          <p:cNvSpPr/>
          <p:nvPr/>
        </p:nvSpPr>
        <p:spPr>
          <a:xfrm>
            <a:off x="2259548" y="1553377"/>
            <a:ext cx="969483" cy="91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远程仓库</a:t>
            </a:r>
            <a:endParaRPr kumimoji="1" lang="zh-CN" altLang="en-US" sz="14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上下箭头 6"/>
          <p:cNvSpPr/>
          <p:nvPr/>
        </p:nvSpPr>
        <p:spPr>
          <a:xfrm rot="19953449">
            <a:off x="3028590" y="2621690"/>
            <a:ext cx="385736" cy="134144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上下箭头 7"/>
          <p:cNvSpPr/>
          <p:nvPr/>
        </p:nvSpPr>
        <p:spPr>
          <a:xfrm rot="2445971">
            <a:off x="8677118" y="2621691"/>
            <a:ext cx="385736" cy="1341446"/>
          </a:xfrm>
          <a:prstGeom prst="up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330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仓库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931" y="2342356"/>
            <a:ext cx="7962900" cy="2540000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5061857" y="751114"/>
            <a:ext cx="43543" cy="538842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946284" y="9005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本地</a:t>
            </a:r>
            <a:endParaRPr kumimoji="1"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2943063" y="9005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远程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15907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工作区与版本库之间的</a:t>
            </a:r>
            <a:r>
              <a:rPr lang="zh-CN" altLang="en-US" dirty="0" smtClean="0"/>
              <a:t>关系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410" y="1412875"/>
            <a:ext cx="8415943" cy="4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3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文件的三种状态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3311691" y="1713197"/>
          <a:ext cx="5760640" cy="4128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915" name="文本框 10"/>
          <p:cNvSpPr txBox="1">
            <a:spLocks noChangeArrowheads="1"/>
          </p:cNvSpPr>
          <p:nvPr/>
        </p:nvSpPr>
        <p:spPr bwMode="auto">
          <a:xfrm>
            <a:off x="3798888" y="1220788"/>
            <a:ext cx="4594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Arial" charset="0"/>
              </a:rPr>
              <a:t>已被安全地保存到本地数据库中</a:t>
            </a:r>
          </a:p>
        </p:txBody>
      </p:sp>
      <p:sp>
        <p:nvSpPr>
          <p:cNvPr id="38916" name="文本框 11"/>
          <p:cNvSpPr txBox="1">
            <a:spLocks noChangeArrowheads="1"/>
          </p:cNvSpPr>
          <p:nvPr/>
        </p:nvSpPr>
        <p:spPr bwMode="auto">
          <a:xfrm>
            <a:off x="839788" y="4502150"/>
            <a:ext cx="2959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Arial" charset="0"/>
              </a:rPr>
              <a:t>把已修改的文件放在下次提交时要保存的清单中</a:t>
            </a:r>
          </a:p>
        </p:txBody>
      </p:sp>
      <p:sp>
        <p:nvSpPr>
          <p:cNvPr id="38917" name="文本框 12"/>
          <p:cNvSpPr txBox="1">
            <a:spLocks noChangeArrowheads="1"/>
          </p:cNvSpPr>
          <p:nvPr/>
        </p:nvSpPr>
        <p:spPr bwMode="auto">
          <a:xfrm>
            <a:off x="8393113" y="4687888"/>
            <a:ext cx="3168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kumimoji="1" lang="zh-CN" altLang="en-US" sz="2400" dirty="0">
                <a:solidFill>
                  <a:srgbClr val="000000"/>
                </a:solidFill>
                <a:latin typeface="Arial" charset="0"/>
              </a:rPr>
              <a:t>修改了某个文件，但还</a:t>
            </a:r>
            <a:r>
              <a:rPr kumimoji="1" lang="zh-CN" altLang="en-US" sz="2400" dirty="0" smtClean="0">
                <a:solidFill>
                  <a:srgbClr val="000000"/>
                </a:solidFill>
                <a:latin typeface="Arial" charset="0"/>
              </a:rPr>
              <a:t>没有保存</a:t>
            </a:r>
            <a:endParaRPr kumimoji="1" lang="zh-CN" altLang="en-US" sz="240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工作原理</a:t>
            </a:r>
          </a:p>
        </p:txBody>
      </p:sp>
      <p:pic>
        <p:nvPicPr>
          <p:cNvPr id="3993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750" y="1387475"/>
            <a:ext cx="753586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矩形 4"/>
          <p:cNvSpPr>
            <a:spLocks noChangeArrowheads="1"/>
          </p:cNvSpPr>
          <p:nvPr/>
        </p:nvSpPr>
        <p:spPr bwMode="auto">
          <a:xfrm>
            <a:off x="3406775" y="5716588"/>
            <a:ext cx="5378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>
                <a:latin typeface="Songti SC" charset="-122"/>
                <a:ea typeface="Songti SC" charset="-122"/>
                <a:cs typeface="Songti SC" charset="-122"/>
              </a:rPr>
              <a:t>文件流转的三个工作区域</a:t>
            </a:r>
            <a:r>
              <a:rPr lang="en-US" altLang="zh-CN" sz="2400">
                <a:latin typeface="Songti SC" charset="-122"/>
                <a:ea typeface="Songti SC" charset="-122"/>
                <a:cs typeface="Songti SC" charset="-122"/>
              </a:rPr>
              <a:t>	</a:t>
            </a:r>
            <a:endParaRPr lang="zh-CN" altLang="en-US" sz="2400">
              <a:latin typeface="Songti SC" charset="-122"/>
              <a:ea typeface="Songti SC" charset="-122"/>
              <a:cs typeface="Songti SC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err="1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基本工作流程</a:t>
            </a:r>
          </a:p>
        </p:txBody>
      </p:sp>
      <p:pic>
        <p:nvPicPr>
          <p:cNvPr id="4096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888" y="1149350"/>
            <a:ext cx="6275387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矩形 4"/>
          <p:cNvSpPr>
            <a:spLocks noChangeArrowheads="1"/>
          </p:cNvSpPr>
          <p:nvPr/>
        </p:nvSpPr>
        <p:spPr bwMode="auto">
          <a:xfrm>
            <a:off x="623888" y="1916113"/>
            <a:ext cx="5665787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5613" indent="-45561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0000"/>
              </a:buClr>
              <a:buFont typeface="Calibri Light" charset="0"/>
              <a:buAutoNum type="arabicPeriod"/>
            </a:pPr>
            <a:endParaRPr lang="en-US" altLang="zh-CN" sz="24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0000"/>
              </a:buClr>
              <a:buFont typeface="Calibri Light" charset="0"/>
              <a:buAutoNum type="arabicPeriod"/>
            </a:pPr>
            <a:r>
              <a:rPr lang="zh-CN" altLang="en-US" sz="2400">
                <a:latin typeface="Arial" charset="0"/>
              </a:rPr>
              <a:t>从</a:t>
            </a:r>
            <a:r>
              <a:rPr lang="en-US" altLang="zh-CN" sz="2400">
                <a:latin typeface="Arial" charset="0"/>
              </a:rPr>
              <a:t>git</a:t>
            </a:r>
            <a:r>
              <a:rPr lang="zh-CN" altLang="en-US" sz="2400">
                <a:latin typeface="Arial" charset="0"/>
              </a:rPr>
              <a:t>仓库中</a:t>
            </a:r>
            <a:r>
              <a:rPr lang="en-US" altLang="zh-CN" sz="2400">
                <a:latin typeface="Arial" charset="0"/>
              </a:rPr>
              <a:t>checkout</a:t>
            </a:r>
            <a:r>
              <a:rPr lang="zh-CN" altLang="en-US" sz="2400">
                <a:latin typeface="Arial" charset="0"/>
              </a:rPr>
              <a:t>项目到工作目录。</a:t>
            </a:r>
            <a:endParaRPr lang="en-US" altLang="zh-CN" sz="24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0000"/>
              </a:buClr>
              <a:buFont typeface="Calibri Light" charset="0"/>
              <a:buAutoNum type="arabicPeriod"/>
            </a:pPr>
            <a:endParaRPr lang="en-US" altLang="zh-CN" sz="24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0000"/>
              </a:buClr>
              <a:buFont typeface="Calibri Light" charset="0"/>
              <a:buAutoNum type="arabicPeriod"/>
            </a:pPr>
            <a:r>
              <a:rPr lang="zh-CN" altLang="en-US" sz="2400">
                <a:latin typeface="Arial" charset="0"/>
              </a:rPr>
              <a:t>在工作目录修改某些文件。</a:t>
            </a:r>
            <a:endParaRPr lang="en-US" altLang="zh-CN" sz="24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0000"/>
              </a:buClr>
              <a:buFont typeface="Calibri Light" charset="0"/>
              <a:buAutoNum type="arabicPeriod"/>
            </a:pPr>
            <a:endParaRPr lang="en-US" altLang="zh-CN" sz="24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0000"/>
              </a:buClr>
              <a:buFont typeface="Calibri Light" charset="0"/>
              <a:buAutoNum type="arabicPeriod"/>
            </a:pPr>
            <a:r>
              <a:rPr lang="zh-CN" altLang="en-US" sz="2400">
                <a:latin typeface="Arial" charset="0"/>
              </a:rPr>
              <a:t>对修改后的文件进行快照，然后保存到暂存区域。</a:t>
            </a:r>
            <a:endParaRPr lang="en-US" altLang="zh-CN" sz="24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0000"/>
              </a:buClr>
              <a:buFont typeface="Calibri Light" charset="0"/>
              <a:buAutoNum type="arabicPeriod"/>
            </a:pPr>
            <a:endParaRPr lang="en-US" altLang="zh-CN" sz="24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0000"/>
              </a:buClr>
              <a:buFont typeface="Calibri Light" charset="0"/>
              <a:buAutoNum type="arabicPeriod"/>
            </a:pPr>
            <a:r>
              <a:rPr lang="zh-CN" altLang="en-US" sz="2400">
                <a:latin typeface="Arial" charset="0"/>
              </a:rPr>
              <a:t>提交更新，将保存在暂存区域的文件快照永久转储到</a:t>
            </a:r>
            <a:r>
              <a:rPr lang="en-US" altLang="zh-CN" sz="2400">
                <a:latin typeface="Arial" charset="0"/>
              </a:rPr>
              <a:t>Git</a:t>
            </a:r>
            <a:r>
              <a:rPr lang="zh-CN" altLang="en-US" sz="2400">
                <a:latin typeface="Arial" charset="0"/>
              </a:rPr>
              <a:t>目录中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4"/>
          <p:cNvSpPr txBox="1">
            <a:spLocks noChangeArrowheads="1"/>
          </p:cNvSpPr>
          <p:nvPr/>
        </p:nvSpPr>
        <p:spPr bwMode="auto">
          <a:xfrm>
            <a:off x="4739821" y="3780518"/>
            <a:ext cx="32131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讲解人：郑峻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职位：架构师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时间：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2017/12</a:t>
            </a:r>
          </a:p>
        </p:txBody>
      </p:sp>
      <p:sp>
        <p:nvSpPr>
          <p:cNvPr id="16386" name="TextBox 4"/>
          <p:cNvSpPr txBox="1">
            <a:spLocks noChangeArrowheads="1"/>
          </p:cNvSpPr>
          <p:nvPr/>
        </p:nvSpPr>
        <p:spPr bwMode="auto">
          <a:xfrm>
            <a:off x="180521" y="1647825"/>
            <a:ext cx="11114088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4000" b="1" dirty="0" err="1"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 培训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大纲</a:t>
            </a:r>
          </a:p>
        </p:txBody>
      </p:sp>
      <p:sp>
        <p:nvSpPr>
          <p:cNvPr id="51" name="内容占位符 2"/>
          <p:cNvSpPr txBox="1">
            <a:spLocks noChangeArrowheads="1"/>
          </p:cNvSpPr>
          <p:nvPr/>
        </p:nvSpPr>
        <p:spPr bwMode="auto">
          <a:xfrm>
            <a:off x="406400" y="1522413"/>
            <a:ext cx="11582400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简介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基础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操作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分支管理最佳实践</a:t>
            </a:r>
            <a:r>
              <a:rPr lang="en-US" altLang="zh-CN" sz="4267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git</a:t>
            </a:r>
            <a:r>
              <a:rPr lang="en-US" altLang="zh-CN" sz="4267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-flow</a:t>
            </a:r>
            <a:endParaRPr lang="zh-CN" altLang="en-US" sz="42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隶书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err="1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 安装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1125538"/>
            <a:ext cx="10972800" cy="585152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2pPr>
            <a:lvl3pPr marL="542925" indent="-27622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3pPr>
            <a:lvl4pPr marL="809625" indent="-2667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4pPr>
            <a:lvl5pPr marL="1076325" indent="-2667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endParaRPr lang="en-US" sz="3467" dirty="0" smtClean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r>
              <a:rPr lang="en-US" sz="3467" dirty="0" smtClean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  <a:hlinkClick r:id="rId2"/>
              </a:rPr>
              <a:t>https</a:t>
            </a:r>
            <a:r>
              <a:rPr lang="en-US" sz="3467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  <a:hlinkClick r:id="rId2"/>
              </a:rPr>
              <a:t>://</a:t>
            </a:r>
            <a:r>
              <a:rPr lang="en-US" sz="3467" dirty="0" smtClean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  <a:hlinkClick r:id="rId2"/>
              </a:rPr>
              <a:t>git-scm.com</a:t>
            </a:r>
            <a:endParaRPr lang="en-US" sz="3467" dirty="0" smtClean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r>
              <a:rPr lang="en-US" sz="2800" dirty="0" err="1" smtClean="0">
                <a:latin typeface="Songti SC" charset="-122"/>
                <a:ea typeface="Songti SC" charset="-122"/>
                <a:cs typeface="Songti SC" charset="-122"/>
              </a:rPr>
              <a:t>TortoiseGit</a:t>
            </a:r>
            <a:r>
              <a:rPr lang="en-US" sz="2800" dirty="0">
                <a:latin typeface="Songti SC" charset="-122"/>
                <a:ea typeface="Songti SC" charset="-122"/>
                <a:cs typeface="Songti SC" charset="-122"/>
              </a:rPr>
              <a:t> : https://</a:t>
            </a:r>
            <a:r>
              <a:rPr lang="en-US" sz="2800" dirty="0" err="1">
                <a:latin typeface="Songti SC" charset="-122"/>
                <a:ea typeface="Songti SC" charset="-122"/>
                <a:cs typeface="Songti SC" charset="-122"/>
              </a:rPr>
              <a:t>tortoisegit.org</a:t>
            </a:r>
            <a:r>
              <a:rPr lang="en-US" sz="2800" dirty="0">
                <a:latin typeface="Songti SC" charset="-122"/>
                <a:ea typeface="Songti SC" charset="-122"/>
                <a:cs typeface="Songti SC" charset="-122"/>
              </a:rPr>
              <a:t>/</a:t>
            </a:r>
            <a:endParaRPr lang="en-US" sz="2800" dirty="0" smtClean="0">
              <a:latin typeface="Songti SC" charset="-122"/>
              <a:ea typeface="Songti SC" charset="-122"/>
              <a:cs typeface="Songti SC" charset="-122"/>
            </a:endParaRPr>
          </a:p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r>
              <a:rPr lang="en-US" sz="2800" dirty="0" err="1" smtClean="0">
                <a:latin typeface="Songti SC" charset="-122"/>
                <a:ea typeface="Songti SC" charset="-122"/>
                <a:cs typeface="Songti SC" charset="-122"/>
              </a:rPr>
              <a:t>SourceTree</a:t>
            </a:r>
            <a:r>
              <a:rPr lang="en-US" sz="2800" dirty="0" smtClean="0">
                <a:latin typeface="Songti SC" charset="-122"/>
                <a:ea typeface="Songti SC" charset="-122"/>
                <a:cs typeface="Songti SC" charset="-122"/>
              </a:rPr>
              <a:t> : https</a:t>
            </a:r>
            <a:r>
              <a:rPr lang="en-US" sz="2800" dirty="0">
                <a:latin typeface="Songti SC" charset="-122"/>
                <a:ea typeface="Songti SC" charset="-122"/>
                <a:cs typeface="Songti SC" charset="-122"/>
              </a:rPr>
              <a:t>://</a:t>
            </a:r>
            <a:r>
              <a:rPr lang="en-US" sz="2800" dirty="0" err="1">
                <a:latin typeface="Songti SC" charset="-122"/>
                <a:ea typeface="Songti SC" charset="-122"/>
                <a:cs typeface="Songti SC" charset="-122"/>
              </a:rPr>
              <a:t>www.sourcetreeapp.com</a:t>
            </a:r>
            <a:r>
              <a:rPr lang="en-US" sz="2800" dirty="0">
                <a:latin typeface="Songti SC" charset="-122"/>
                <a:ea typeface="Songti SC" charset="-122"/>
                <a:cs typeface="Songti SC" charset="-122"/>
              </a:rPr>
              <a:t>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err="1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用户信息配置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600" y="1295400"/>
            <a:ext cx="10972800" cy="462915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2pPr>
            <a:lvl3pPr marL="542925" indent="-27622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3pPr>
            <a:lvl4pPr marL="809625" indent="-2667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4pPr>
            <a:lvl5pPr marL="1076325" indent="-2667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r>
              <a:rPr lang="zh-CN" altLang="en-US" sz="3467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配置你的个人用户名称和邮箱地址</a:t>
            </a:r>
            <a:r>
              <a:rPr lang="en-US" sz="3467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.</a:t>
            </a:r>
          </a:p>
          <a:p>
            <a:pPr marL="365751" lvl="2" indent="-365751" defTabSz="1219170" fontAlgn="auto">
              <a:spcAft>
                <a:spcPts val="0"/>
              </a:spcAft>
              <a:buClr>
                <a:srgbClr val="FF0000"/>
              </a:buClr>
              <a:buSzPct val="95000"/>
              <a:defRPr/>
            </a:pPr>
            <a:r>
              <a:rPr lang="zh-CN" altLang="en-US" sz="3467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设置你默认使用的文本编辑器和差异比较工具</a:t>
            </a:r>
            <a:endParaRPr lang="en-US" sz="2800" dirty="0"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config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--global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user.name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“Zhang san" 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config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--global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user.email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zhangsan@</a:t>
            </a:r>
            <a:r>
              <a:rPr lang="en-US" altLang="zh-CN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csdn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.net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</a:p>
          <a:p>
            <a:pPr marL="355591" lvl="2" indent="0" defTabSz="1219170" fontAlgn="auto">
              <a:spcAft>
                <a:spcPts val="0"/>
              </a:spcAft>
              <a:buClr>
                <a:srgbClr val="FF0000"/>
              </a:buClr>
              <a:buFont typeface="Wingdings 2"/>
              <a:buNone/>
              <a:defRPr/>
            </a:pPr>
            <a:endParaRPr lang="en-US" sz="2800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config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--global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core.editor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vim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config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--global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merge.tool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vimdiff</a:t>
            </a:r>
            <a:endParaRPr lang="en-US" sz="2800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endParaRPr lang="en-US" sz="2800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r>
              <a:rPr lang="zh-CN" altLang="en-US" sz="3467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查看配置信息</a:t>
            </a:r>
            <a:endParaRPr lang="en-US" sz="3467" dirty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355591" lvl="1" indent="-355591" defTabSz="1219170" fontAlgn="auto">
              <a:spcAft>
                <a:spcPts val="0"/>
              </a:spcAft>
              <a:buClr>
                <a:srgbClr val="FF0000"/>
              </a:buClr>
              <a:buFont typeface="Wingdings 2"/>
              <a:buNone/>
              <a:defRPr/>
            </a:pPr>
            <a:r>
              <a:rPr lang="en-US" sz="32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"</a:t>
            </a:r>
            <a:r>
              <a:rPr lang="en-US" sz="32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32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32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config</a:t>
            </a:r>
            <a:r>
              <a:rPr lang="en-US" sz="32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-l" </a:t>
            </a:r>
            <a:r>
              <a:rPr lang="en-US" sz="3200" dirty="0">
                <a:latin typeface="Songti SC" charset="-122"/>
                <a:ea typeface="Songti SC" charset="-122"/>
                <a:cs typeface="Songti SC" charset="-122"/>
              </a:rPr>
              <a:t>command to list all the settings.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err="1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配置技巧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600" y="1295400"/>
            <a:ext cx="10972800" cy="462915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2pPr>
            <a:lvl3pPr marL="542925" indent="-27622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3pPr>
            <a:lvl4pPr marL="809625" indent="-2667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4pPr>
            <a:lvl5pPr marL="1076325" indent="-2667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1" lvl="2" indent="-365751" defTabSz="1219170" fontAlgn="auto">
              <a:spcAft>
                <a:spcPts val="0"/>
              </a:spcAft>
              <a:buClr>
                <a:srgbClr val="FF0000"/>
              </a:buClr>
              <a:buSzPct val="95000"/>
              <a:defRPr/>
            </a:pPr>
            <a:r>
              <a:rPr lang="zh-CN" altLang="en-US" sz="3467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设置</a:t>
            </a:r>
            <a:r>
              <a:rPr lang="en-US" altLang="zh-CN" sz="3467" dirty="0" err="1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3467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别名</a:t>
            </a:r>
            <a:endParaRPr lang="en-US" sz="2800" dirty="0"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config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--global </a:t>
            </a:r>
            <a:r>
              <a:rPr lang="en-US" altLang="zh-CN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alias.co</a:t>
            </a:r>
            <a:r>
              <a:rPr lang="zh-CN" alt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checkout</a:t>
            </a:r>
            <a:endParaRPr lang="en-US" sz="2800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config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--global </a:t>
            </a:r>
            <a:r>
              <a:rPr lang="en-US" altLang="zh-CN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alias.br</a:t>
            </a:r>
            <a:r>
              <a:rPr lang="zh-CN" alt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branch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mr-IN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………</a:t>
            </a:r>
            <a:r>
              <a:rPr lang="en-US" sz="3200" dirty="0">
                <a:latin typeface="Songti SC" charset="-122"/>
                <a:ea typeface="Songti SC" charset="-122"/>
                <a:cs typeface="Songti SC" charset="-12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获取帮助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600" y="1528763"/>
            <a:ext cx="10972800" cy="430053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2pPr>
            <a:lvl3pPr marL="542925" indent="-27622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3pPr>
            <a:lvl4pPr marL="809625" indent="-2667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4pPr>
            <a:lvl5pPr marL="1076325" indent="-2667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r>
              <a:rPr lang="zh-CN" altLang="en-US" sz="3467" b="1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获取帮助命令</a:t>
            </a:r>
            <a:r>
              <a:rPr lang="en-US" sz="3467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: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help &lt;verb&gt; 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&lt;verb&gt; --help 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man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-&lt;verb&gt;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endParaRPr lang="en-US" sz="2800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r>
              <a:rPr lang="zh-CN" altLang="en-US" sz="3467" b="1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比如，要学习</a:t>
            </a:r>
            <a:r>
              <a:rPr lang="en-US" altLang="zh-CN" sz="3467" b="1" dirty="0" err="1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config</a:t>
            </a:r>
            <a:r>
              <a:rPr lang="zh-CN" altLang="en-US" sz="3467" b="1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命令怎么用</a:t>
            </a:r>
            <a:endParaRPr lang="en-US" sz="3467" b="1" dirty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help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config</a:t>
            </a:r>
            <a:endParaRPr lang="en-US" sz="2800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取得项目仓库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600" y="1498600"/>
            <a:ext cx="10972800" cy="6934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2pPr>
            <a:lvl3pPr marL="542925" indent="-27622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3pPr>
            <a:lvl4pPr marL="809625" indent="-2667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4pPr>
            <a:lvl5pPr marL="1076325" indent="-2667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1" indent="-365751" defTabSz="1219170" fontAlgn="auto">
              <a:spcAft>
                <a:spcPts val="0"/>
              </a:spcAft>
              <a:buClr>
                <a:srgbClr val="0BD0D9"/>
              </a:buClr>
              <a:defRPr/>
            </a:pPr>
            <a:r>
              <a:rPr lang="zh-CN" altLang="en-US" sz="3467" b="1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从当前目录初始化</a:t>
            </a:r>
            <a:endParaRPr lang="en-US" altLang="zh-CN" sz="3467" b="1" dirty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0" indent="0" defTabSz="1219170" fontAlgn="auto">
              <a:spcAft>
                <a:spcPts val="0"/>
              </a:spcAft>
              <a:buClr>
                <a:srgbClr val="0BD0D9"/>
              </a:buClr>
              <a:buFont typeface="Wingdings 2"/>
              <a:buNone/>
              <a:defRPr/>
            </a:pPr>
            <a:r>
              <a:rPr lang="zh-CN" altLang="en-US" sz="32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  到此项目所在的目录，执行</a:t>
            </a:r>
            <a:endParaRPr lang="en-US" sz="3200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009DD9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init</a:t>
            </a:r>
            <a:endParaRPr lang="en-US" sz="2800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365751" indent="-365751" defTabSz="1219170" fontAlgn="auto">
              <a:spcAft>
                <a:spcPts val="0"/>
              </a:spcAft>
              <a:buClr>
                <a:srgbClr val="0BD0D9"/>
              </a:buClr>
              <a:defRPr/>
            </a:pPr>
            <a:endParaRPr lang="en-US" sz="3467" dirty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365751" indent="-365751" defTabSz="1219170" fontAlgn="auto">
              <a:spcAft>
                <a:spcPts val="0"/>
              </a:spcAft>
              <a:buClr>
                <a:srgbClr val="0BD0D9"/>
              </a:buClr>
              <a:defRPr/>
            </a:pPr>
            <a:r>
              <a:rPr lang="zh-CN" altLang="en-US" sz="3467" b="1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从现有仓库克隆</a:t>
            </a:r>
            <a:r>
              <a:rPr lang="en-US" sz="3467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</a:p>
          <a:p>
            <a:pPr lvl="2" fontAlgn="auto">
              <a:spcAft>
                <a:spcPts val="0"/>
              </a:spcAft>
              <a:buClr>
                <a:srgbClr val="009DD9"/>
              </a:buClr>
              <a:buFont typeface="Wingdings" pitchFamily="2" charset="2"/>
              <a:buChar char="q"/>
              <a:defRPr/>
            </a:pP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altLang="zh-CN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clone</a:t>
            </a:r>
            <a:r>
              <a:rPr lang="zh-CN" alt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altLang="zh-CN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url</a:t>
            </a:r>
            <a:r>
              <a:rPr 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sz="2800" dirty="0">
                <a:latin typeface="Songti SC" charset="-122"/>
                <a:ea typeface="Songti SC" charset="-122"/>
                <a:cs typeface="Songti SC" charset="-122"/>
              </a:rPr>
              <a:t/>
            </a:r>
            <a:br>
              <a:rPr lang="en-US" sz="2800" dirty="0">
                <a:latin typeface="Songti SC" charset="-122"/>
                <a:ea typeface="Songti SC" charset="-122"/>
                <a:cs typeface="Songti SC" charset="-122"/>
              </a:rPr>
            </a:br>
            <a:endParaRPr lang="en-US" sz="2800" dirty="0">
              <a:latin typeface="Songti SC" charset="-122"/>
              <a:ea typeface="Songti SC" charset="-122"/>
              <a:cs typeface="Songti SC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拉取远程代码</a:t>
            </a:r>
            <a:endParaRPr kumimoji="1" lang="zh-CN" alt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600" y="1528763"/>
            <a:ext cx="10972800" cy="430053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2pPr>
            <a:lvl3pPr marL="542925" indent="-27622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3pPr>
            <a:lvl4pPr marL="809625" indent="-2667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4pPr>
            <a:lvl5pPr marL="1076325" indent="-2667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r>
              <a:rPr lang="en-US" altLang="zh-CN" sz="3467" b="1" dirty="0" err="1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g</a:t>
            </a:r>
            <a:r>
              <a:rPr lang="en-US" altLang="zh-CN" sz="3467" b="1" dirty="0" err="1" smtClean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it</a:t>
            </a:r>
            <a:r>
              <a:rPr lang="en-US" altLang="zh-CN" sz="3467" b="1" dirty="0" smtClean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 pull</a:t>
            </a:r>
            <a:endParaRPr lang="en-US" altLang="zh-CN" sz="3467" dirty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altLang="zh-CN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pull</a:t>
            </a:r>
            <a:r>
              <a:rPr lang="zh-CN" alt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origin</a:t>
            </a:r>
            <a:r>
              <a:rPr lang="zh-CN" alt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</a:rPr>
              <a:t>master</a:t>
            </a:r>
            <a:r>
              <a:rPr lang="en-US" altLang="zh-CN" sz="2800" dirty="0" smtClean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altLang="zh-CN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pull</a:t>
            </a:r>
            <a:r>
              <a:rPr lang="zh-CN" alt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origin</a:t>
            </a:r>
            <a:r>
              <a:rPr lang="zh-CN" altLang="en-US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</a:rPr>
              <a:t>master:xxx</a:t>
            </a:r>
            <a:endParaRPr lang="en-US" altLang="zh-CN" sz="2800" dirty="0" smtClean="0">
              <a:solidFill>
                <a:srgbClr val="FF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365751" indent="-365751" defTabSz="1219170" fontAlgn="auto">
              <a:spcAft>
                <a:spcPts val="0"/>
              </a:spcAft>
              <a:buClr>
                <a:srgbClr val="FF0000"/>
              </a:buClr>
              <a:defRPr/>
            </a:pPr>
            <a:r>
              <a:rPr lang="en-US" altLang="zh-CN" sz="3467" b="1" dirty="0" err="1" smtClean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3467" b="1" dirty="0" smtClean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 fetch + </a:t>
            </a:r>
            <a:r>
              <a:rPr lang="en-US" altLang="zh-CN" sz="3467" b="1" dirty="0" err="1" smtClean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3467" b="1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 merge</a:t>
            </a:r>
            <a:endParaRPr lang="en-US" altLang="zh-CN" sz="3467" dirty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altLang="zh-CN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fetch origin </a:t>
            </a:r>
            <a:r>
              <a:rPr lang="en-US" altLang="zh-CN" sz="2800" dirty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</a:rPr>
              <a:t>master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$ </a:t>
            </a:r>
            <a:r>
              <a:rPr lang="en-US" altLang="zh-CN" sz="2800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2800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merge origin/</a:t>
            </a:r>
            <a:r>
              <a:rPr lang="en-US" altLang="zh-CN" sz="2800" dirty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</a:rPr>
              <a:t>master</a:t>
            </a:r>
          </a:p>
          <a:p>
            <a:pPr marL="447657" lvl="1" indent="-368291" defTabSz="1219170" fontAlgn="auto"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endParaRPr lang="en-US" altLang="zh-CN" sz="3100" dirty="0">
              <a:solidFill>
                <a:srgbClr val="FF0000"/>
              </a:solidFill>
              <a:latin typeface="Songti SC" charset="-122"/>
              <a:ea typeface="Songti SC" charset="-122"/>
              <a:cs typeface="Song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0073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传输协议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/>
              <a:t>本地协议（</a:t>
            </a:r>
            <a:r>
              <a:rPr kumimoji="1" lang="en-US" altLang="zh-CN" dirty="0"/>
              <a:t>Local protocol</a:t>
            </a:r>
            <a:r>
              <a:rPr kumimoji="1" lang="zh-CN" altLang="en-US" dirty="0"/>
              <a:t>）：</a:t>
            </a:r>
            <a:r>
              <a:rPr kumimoji="1" lang="en-US" altLang="zh-CN" dirty="0" err="1"/>
              <a:t>git</a:t>
            </a:r>
            <a:r>
              <a:rPr kumimoji="1" lang="en-US" altLang="zh-CN" dirty="0"/>
              <a:t> clone /</a:t>
            </a:r>
            <a:r>
              <a:rPr kumimoji="1" lang="en-US" altLang="zh-CN" dirty="0" smtClean="0"/>
              <a:t>opt/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project.git</a:t>
            </a:r>
            <a:endParaRPr kumimoji="1" lang="en-US" altLang="zh-CN" dirty="0" smtClean="0"/>
          </a:p>
          <a:p>
            <a:r>
              <a:rPr kumimoji="1" lang="en-US" altLang="zh-CN" dirty="0"/>
              <a:t>2. HTTP </a:t>
            </a:r>
            <a:r>
              <a:rPr kumimoji="1" lang="zh-CN" altLang="en-US" dirty="0"/>
              <a:t>协议：</a:t>
            </a:r>
            <a:r>
              <a:rPr kumimoji="1" lang="en-US" altLang="zh-CN" dirty="0" err="1"/>
              <a:t>git</a:t>
            </a:r>
            <a:r>
              <a:rPr kumimoji="1" lang="en-US" altLang="zh-CN" dirty="0"/>
              <a:t> clone 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schacon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simple.git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lang="en-US" altLang="zh-CN" dirty="0"/>
              <a:t> SSH </a:t>
            </a:r>
            <a:r>
              <a:rPr lang="zh-CN" altLang="en-US" dirty="0"/>
              <a:t>协议：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clone </a:t>
            </a:r>
            <a:r>
              <a:rPr lang="en-US" altLang="zh-CN" dirty="0" err="1"/>
              <a:t>ssh</a:t>
            </a:r>
            <a:r>
              <a:rPr lang="en-US" altLang="zh-CN" dirty="0"/>
              <a:t>://</a:t>
            </a:r>
            <a:r>
              <a:rPr lang="en-US" altLang="zh-CN" dirty="0" err="1"/>
              <a:t>user@server</a:t>
            </a:r>
            <a:r>
              <a:rPr lang="en-US" altLang="zh-CN" dirty="0"/>
              <a:t>/</a:t>
            </a:r>
            <a:r>
              <a:rPr lang="en-US" altLang="zh-CN" dirty="0" err="1"/>
              <a:t>project.git</a:t>
            </a:r>
            <a:endParaRPr kumimoji="1" lang="en-US" altLang="zh-CN" dirty="0" smtClean="0"/>
          </a:p>
          <a:p>
            <a:r>
              <a:rPr kumimoji="1" lang="en-US" altLang="zh-CN" dirty="0"/>
              <a:t>4. </a:t>
            </a:r>
            <a:r>
              <a:rPr kumimoji="1" lang="en-US" altLang="zh-CN" dirty="0" err="1"/>
              <a:t>Git</a:t>
            </a:r>
            <a:r>
              <a:rPr kumimoji="1" lang="en-US" altLang="zh-CN" dirty="0"/>
              <a:t> </a:t>
            </a:r>
            <a:r>
              <a:rPr kumimoji="1"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62563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创建忽略文件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600" y="1562100"/>
            <a:ext cx="10972800" cy="455453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2pPr>
            <a:lvl3pPr marL="542925" indent="-27622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3pPr>
            <a:lvl4pPr marL="809625" indent="-2667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4pPr>
            <a:lvl5pPr marL="1076325" indent="-2667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rgbClr val="2A2A2A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1" indent="-365751" defTabSz="1219170" fontAlgn="auto">
              <a:spcAft>
                <a:spcPts val="0"/>
              </a:spcAft>
              <a:buClr>
                <a:srgbClr val="0BD0D9"/>
              </a:buClr>
              <a:defRPr/>
            </a:pP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通常都是些自动生成的文件，像是日志或者编译过程中创建的等等</a:t>
            </a:r>
            <a:r>
              <a:rPr 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.</a:t>
            </a: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无需纳入 </a:t>
            </a:r>
            <a:r>
              <a:rPr lang="en-US" altLang="zh-CN" sz="2133" dirty="0" err="1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的管理，也不希望它们总出现在未跟踪文件列表</a:t>
            </a: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.</a:t>
            </a:r>
            <a:endParaRPr lang="en-US" sz="2133" dirty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365751" indent="-365751" defTabSz="1219170" fontAlgn="auto">
              <a:spcAft>
                <a:spcPts val="0"/>
              </a:spcAft>
              <a:buClr>
                <a:srgbClr val="0BD0D9"/>
              </a:buClr>
              <a:defRPr/>
            </a:pP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我们可以创建一个名为 </a:t>
            </a: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.</a:t>
            </a:r>
            <a:r>
              <a:rPr lang="en-US" altLang="zh-CN" sz="2133" dirty="0" err="1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gitignore</a:t>
            </a: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的文件，列出要忽略的文件模式，来看一个简单的例子：</a:t>
            </a:r>
            <a:endParaRPr lang="en-US" sz="2133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723882" lvl="2" indent="-368291" defTabSz="1219170" fontAlgn="auto">
              <a:spcAft>
                <a:spcPts val="0"/>
              </a:spcAft>
              <a:buClr>
                <a:srgbClr val="009DD9"/>
              </a:buClr>
              <a:buFont typeface="Wingdings" pitchFamily="2" charset="2"/>
              <a:buChar char="q"/>
              <a:defRPr/>
            </a:pPr>
            <a:r>
              <a:rPr lang="en-US" sz="2133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cat .</a:t>
            </a:r>
            <a:r>
              <a:rPr lang="en-US" sz="2133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gitignore</a:t>
            </a:r>
            <a:r>
              <a:rPr lang="en-US" sz="2133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009DD9"/>
              </a:buClr>
              <a:buFont typeface="Wingdings" pitchFamily="2" charset="2"/>
              <a:buChar char="q"/>
              <a:defRPr/>
            </a:pPr>
            <a:r>
              <a:rPr lang="en-US" sz="2133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*.[</a:t>
            </a:r>
            <a:r>
              <a:rPr lang="en-US" sz="2133" dirty="0" err="1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oa</a:t>
            </a:r>
            <a:r>
              <a:rPr lang="en-US" sz="2133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]</a:t>
            </a:r>
          </a:p>
          <a:p>
            <a:pPr marL="723882" lvl="2" indent="-368291" defTabSz="1219170" fontAlgn="auto">
              <a:spcAft>
                <a:spcPts val="0"/>
              </a:spcAft>
              <a:buClr>
                <a:srgbClr val="009DD9"/>
              </a:buClr>
              <a:buFont typeface="Wingdings" pitchFamily="2" charset="2"/>
              <a:buChar char="q"/>
              <a:defRPr/>
            </a:pPr>
            <a:r>
              <a:rPr lang="en-US" sz="2133" dirty="0">
                <a:solidFill>
                  <a:srgbClr val="0F6FC6"/>
                </a:solidFill>
                <a:latin typeface="Songti SC" charset="-122"/>
                <a:ea typeface="Songti SC" charset="-122"/>
                <a:cs typeface="Songti SC" charset="-122"/>
              </a:rPr>
              <a:t>*~</a:t>
            </a:r>
            <a:endParaRPr lang="en-US" sz="2133" i="1" dirty="0">
              <a:solidFill>
                <a:srgbClr val="0F6FC6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0" indent="0" fontAlgn="auto">
              <a:spcAft>
                <a:spcPts val="0"/>
              </a:spcAft>
              <a:buClr>
                <a:srgbClr val="0BD0D9"/>
              </a:buClr>
              <a:buFont typeface="Wingdings 2"/>
              <a:buNone/>
              <a:defRPr/>
            </a:pP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Tips</a:t>
            </a: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：</a:t>
            </a:r>
          </a:p>
          <a:p>
            <a:pPr marL="0" indent="0" fontAlgn="auto">
              <a:spcAft>
                <a:spcPts val="0"/>
              </a:spcAft>
              <a:buClr>
                <a:srgbClr val="0BD0D9"/>
              </a:buClr>
              <a:buFont typeface="Wingdings 2"/>
              <a:buNone/>
              <a:defRPr/>
            </a:pP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1.README</a:t>
            </a: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文件也是需要创建的文件。这个相当于项目的简介首页，可以记录项目的版本发布历程，代码规范，代码命名规范，代码目录结构说明等，一个项目中可以有多个</a:t>
            </a: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.md</a:t>
            </a: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文件。</a:t>
            </a:r>
          </a:p>
          <a:p>
            <a:pPr marL="0" indent="0" fontAlgn="auto">
              <a:spcAft>
                <a:spcPts val="0"/>
              </a:spcAft>
              <a:buClr>
                <a:srgbClr val="0BD0D9"/>
              </a:buClr>
              <a:buFont typeface="Wingdings 2"/>
              <a:buNone/>
              <a:defRPr/>
            </a:pP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2.Gitignore</a:t>
            </a: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文件前面的“</a:t>
            </a: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.”</a:t>
            </a: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不要忽略，该文件是手动创建的</a:t>
            </a:r>
          </a:p>
          <a:p>
            <a:pPr marL="0" indent="0" fontAlgn="auto">
              <a:spcAft>
                <a:spcPts val="0"/>
              </a:spcAft>
              <a:buClr>
                <a:srgbClr val="0BD0D9"/>
              </a:buClr>
              <a:buFont typeface="Wingdings 2"/>
              <a:buNone/>
              <a:defRPr/>
            </a:pPr>
            <a:r>
              <a:rPr lang="en-US" altLang="zh-CN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3.gitignore</a:t>
            </a:r>
            <a:r>
              <a:rPr lang="zh-CN" altLang="en-US" sz="2133" dirty="0">
                <a:solidFill>
                  <a:sysClr val="windowText" lastClr="000000"/>
                </a:solidFill>
                <a:latin typeface="Songti SC" charset="-122"/>
                <a:ea typeface="Songti SC" charset="-122"/>
                <a:cs typeface="Songti SC" charset="-122"/>
              </a:rPr>
              <a:t>只能忽略未被版本控制的文件</a:t>
            </a:r>
          </a:p>
          <a:p>
            <a:pPr marL="0" indent="0" defTabSz="1219170" fontAlgn="auto">
              <a:spcAft>
                <a:spcPts val="0"/>
              </a:spcAft>
              <a:buClr>
                <a:srgbClr val="0BD0D9"/>
              </a:buClr>
              <a:buFont typeface="Wingdings 2"/>
              <a:buNone/>
              <a:defRPr/>
            </a:pPr>
            <a:endParaRPr lang="en-US" sz="2133" dirty="0">
              <a:solidFill>
                <a:sysClr val="windowText" lastClr="000000"/>
              </a:solidFill>
              <a:latin typeface="Songti SC" charset="-122"/>
              <a:ea typeface="Songti SC" charset="-122"/>
              <a:cs typeface="Songti SC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忽略文件配置规则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42863" y="1190625"/>
            <a:ext cx="10772776" cy="749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2133" dirty="0">
                <a:latin typeface="Songti SC" charset="-122"/>
                <a:ea typeface="Songti SC" charset="-122"/>
                <a:cs typeface="Songti SC" charset="-122"/>
              </a:rPr>
              <a:t>  配置语法</a:t>
            </a:r>
            <a:endParaRPr lang="en-US" altLang="zh-CN" sz="2133" dirty="0">
              <a:solidFill>
                <a:srgbClr val="FF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>
              <a:buFont typeface="Arial" charset="0"/>
              <a:buNone/>
              <a:defRPr/>
            </a:pPr>
            <a:endParaRPr lang="en-US" altLang="zh-CN" sz="2133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42863" y="1582738"/>
            <a:ext cx="10439401" cy="18161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　　以斜杠“</a:t>
            </a:r>
            <a:r>
              <a:rPr lang="en-US" altLang="zh-CN" sz="1867" dirty="0">
                <a:latin typeface="Songti SC" charset="-122"/>
                <a:ea typeface="Songti SC" charset="-122"/>
                <a:cs typeface="Songti SC" charset="-122"/>
              </a:rPr>
              <a:t>/”</a:t>
            </a: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开头表示目录；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　　以星号“*”通配多个字符；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　　以问号“</a:t>
            </a:r>
            <a:r>
              <a:rPr lang="en-US" altLang="zh-CN" sz="1867" dirty="0">
                <a:latin typeface="Songti SC" charset="-122"/>
                <a:ea typeface="Songti SC" charset="-122"/>
                <a:cs typeface="Songti SC" charset="-122"/>
              </a:rPr>
              <a:t>?”</a:t>
            </a: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通配单个字符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　　以方括号“</a:t>
            </a:r>
            <a:r>
              <a:rPr lang="en-US" altLang="zh-CN" sz="1867" dirty="0">
                <a:latin typeface="Songti SC" charset="-122"/>
                <a:ea typeface="Songti SC" charset="-122"/>
                <a:cs typeface="Songti SC" charset="-122"/>
              </a:rPr>
              <a:t>[]”</a:t>
            </a: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包含单个字符的匹配列表；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　　以叹号“</a:t>
            </a:r>
            <a:r>
              <a:rPr lang="en-US" altLang="zh-CN" sz="1867" dirty="0">
                <a:latin typeface="Songti SC" charset="-122"/>
                <a:ea typeface="Songti SC" charset="-122"/>
                <a:cs typeface="Songti SC" charset="-122"/>
              </a:rPr>
              <a:t>!”</a:t>
            </a: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表示不忽略</a:t>
            </a:r>
            <a:r>
              <a:rPr lang="en-US" altLang="zh-CN" sz="1867" dirty="0">
                <a:latin typeface="Songti SC" charset="-122"/>
                <a:ea typeface="Songti SC" charset="-122"/>
                <a:cs typeface="Songti SC" charset="-122"/>
              </a:rPr>
              <a:t>(</a:t>
            </a: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跟踪</a:t>
            </a:r>
            <a:r>
              <a:rPr lang="en-US" altLang="zh-CN" sz="1867" dirty="0">
                <a:latin typeface="Songti SC" charset="-122"/>
                <a:ea typeface="Songti SC" charset="-122"/>
                <a:cs typeface="Songti SC" charset="-122"/>
              </a:rPr>
              <a:t>)</a:t>
            </a:r>
            <a:r>
              <a:rPr lang="zh-CN" altLang="en-US" sz="1867" dirty="0">
                <a:latin typeface="Songti SC" charset="-122"/>
                <a:ea typeface="Songti SC" charset="-122"/>
                <a:cs typeface="Songti SC" charset="-122"/>
              </a:rPr>
              <a:t>匹配到的文件或目录；</a:t>
            </a:r>
          </a:p>
          <a:p>
            <a:pPr>
              <a:buFont typeface="Arial" charset="0"/>
              <a:buNone/>
              <a:defRPr/>
            </a:pPr>
            <a:endParaRPr lang="zh-CN" altLang="zh-CN" sz="18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49213" y="3170238"/>
            <a:ext cx="10772776" cy="4206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2133">
                <a:latin typeface="Songti SC" charset="-122"/>
                <a:ea typeface="Songti SC" charset="-122"/>
                <a:cs typeface="Songti SC" charset="-122"/>
              </a:rPr>
              <a:t>  示例</a:t>
            </a:r>
            <a:endParaRPr lang="en-US" altLang="zh-CN" sz="2133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52229" name="矩形 5"/>
          <p:cNvSpPr>
            <a:spLocks noChangeArrowheads="1"/>
          </p:cNvSpPr>
          <p:nvPr/>
        </p:nvSpPr>
        <p:spPr bwMode="auto">
          <a:xfrm>
            <a:off x="458788" y="3627438"/>
            <a:ext cx="1219200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（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1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）规则：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fd1/*</a:t>
            </a:r>
          </a:p>
          <a:p>
            <a:pPr eaLnBrk="1" hangingPunct="1"/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　　  说明：忽略目录 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fd1 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下的全部内容；注意，不管是根目录下的 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/fd1/ 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目录，还是某个子目录 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/child/fd1/ 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目录，都会被忽略；</a:t>
            </a:r>
          </a:p>
          <a:p>
            <a:pPr eaLnBrk="1" hangingPunct="1"/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（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2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）规则：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/fd1/*</a:t>
            </a:r>
          </a:p>
          <a:p>
            <a:pPr eaLnBrk="1" hangingPunct="1"/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　　  说明：忽略根目录下的 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/fd1/ 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目录的全部内容；</a:t>
            </a:r>
          </a:p>
          <a:p>
            <a:pPr eaLnBrk="1" hangingPunct="1"/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（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3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）规则：</a:t>
            </a:r>
          </a:p>
          <a:p>
            <a:pPr eaLnBrk="1" hangingPunct="1"/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/*</a:t>
            </a:r>
          </a:p>
          <a:p>
            <a:pPr eaLnBrk="1" hangingPunct="1"/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!.gitignore</a:t>
            </a:r>
          </a:p>
          <a:p>
            <a:pPr eaLnBrk="1" hangingPunct="1"/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!/fw/bin/</a:t>
            </a:r>
          </a:p>
          <a:p>
            <a:pPr eaLnBrk="1" hangingPunct="1"/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!/fw/sf/</a:t>
            </a:r>
          </a:p>
          <a:p>
            <a:pPr eaLnBrk="1" hangingPunct="1"/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说明：忽略全部内容，但是不忽略 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.gitignore 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文件、根目录下的 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/fw/bin/ 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和 </a:t>
            </a:r>
            <a:r>
              <a:rPr lang="en-US" altLang="zh-CN" sz="1600">
                <a:latin typeface="Songti SC" charset="-122"/>
                <a:ea typeface="Songti SC" charset="-122"/>
                <a:cs typeface="Songti SC" charset="-122"/>
              </a:rPr>
              <a:t>/fw/sf/ </a:t>
            </a:r>
            <a:r>
              <a:rPr lang="zh-CN" altLang="en-US" sz="1600">
                <a:latin typeface="Songti SC" charset="-122"/>
                <a:ea typeface="Songti SC" charset="-122"/>
                <a:cs typeface="Songti SC" charset="-122"/>
              </a:rPr>
              <a:t>目录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 smtClean="0">
                <a:latin typeface="Songti SC" charset="-122"/>
                <a:ea typeface="Songti SC" charset="-122"/>
                <a:cs typeface="Songti SC" charset="-122"/>
              </a:rPr>
              <a:t>目录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51" name="内容占位符 2"/>
          <p:cNvSpPr txBox="1">
            <a:spLocks noChangeArrowheads="1"/>
          </p:cNvSpPr>
          <p:nvPr/>
        </p:nvSpPr>
        <p:spPr bwMode="auto">
          <a:xfrm>
            <a:off x="406400" y="1522413"/>
            <a:ext cx="11582400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简介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基础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操作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分支管理最佳实践</a:t>
            </a:r>
            <a:r>
              <a:rPr lang="en-US" altLang="zh-CN" sz="4267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git</a:t>
            </a:r>
            <a:r>
              <a:rPr lang="en-US" altLang="zh-CN" sz="4267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-flow</a:t>
            </a:r>
            <a:endParaRPr lang="zh-CN" altLang="en-US" sz="42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隶书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查看文件及本地版本库状态</a:t>
            </a:r>
          </a:p>
        </p:txBody>
      </p:sp>
      <p:sp>
        <p:nvSpPr>
          <p:cNvPr id="53250" name="矩形 7"/>
          <p:cNvSpPr>
            <a:spLocks noChangeArrowheads="1"/>
          </p:cNvSpPr>
          <p:nvPr/>
        </p:nvSpPr>
        <p:spPr bwMode="auto">
          <a:xfrm>
            <a:off x="911225" y="1700213"/>
            <a:ext cx="6096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$ </a:t>
            </a:r>
            <a:r>
              <a:rPr lang="en-US" altLang="zh-CN" sz="2400" dirty="0" err="1">
                <a:solidFill>
                  <a:srgbClr val="FF0000"/>
                </a:solidFill>
                <a:latin typeface="Arial" charset="0"/>
              </a:rPr>
              <a:t>git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 status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# On branch master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nothing to commit (working directory clean)</a:t>
            </a:r>
            <a:endParaRPr lang="zh-CN" altLang="en-US" sz="2400" dirty="0">
              <a:latin typeface="Arial" charset="0"/>
            </a:endParaRPr>
          </a:p>
        </p:txBody>
      </p:sp>
      <p:sp>
        <p:nvSpPr>
          <p:cNvPr id="53251" name="矩形 6"/>
          <p:cNvSpPr>
            <a:spLocks noChangeArrowheads="1"/>
          </p:cNvSpPr>
          <p:nvPr/>
        </p:nvSpPr>
        <p:spPr bwMode="auto">
          <a:xfrm>
            <a:off x="881063" y="3044825"/>
            <a:ext cx="1095057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solidFill>
                  <a:srgbClr val="FF0000"/>
                </a:solidFill>
                <a:latin typeface="Arial" charset="0"/>
              </a:rPr>
              <a:t>$ vim README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solidFill>
                  <a:srgbClr val="FF0000"/>
                </a:solidFill>
                <a:latin typeface="Arial" charset="0"/>
              </a:rPr>
              <a:t>$ git status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# On branch master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# Untracked files: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#   (use "git add &lt;file&gt;..." to include in what will be committed)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#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#	README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nothing added to commit but untracked files present (use "git add" to track)</a:t>
            </a:r>
            <a:endParaRPr lang="zh-CN" altLang="en-US" sz="240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添加和跟踪文件</a:t>
            </a:r>
          </a:p>
        </p:txBody>
      </p:sp>
      <p:sp>
        <p:nvSpPr>
          <p:cNvPr id="55298" name="矩形 6"/>
          <p:cNvSpPr>
            <a:spLocks noChangeArrowheads="1"/>
          </p:cNvSpPr>
          <p:nvPr/>
        </p:nvSpPr>
        <p:spPr bwMode="auto">
          <a:xfrm>
            <a:off x="527050" y="1354138"/>
            <a:ext cx="8448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add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.    #</a:t>
            </a:r>
            <a:r>
              <a:rPr kumimoji="1" lang="zh-CN" altLang="en-US" sz="2400">
                <a:latin typeface="Arial" charset="0"/>
              </a:rPr>
              <a:t>将文件的修改，文件的新建，添加到暂存区。</a:t>
            </a:r>
            <a:endParaRPr lang="zh-CN" altLang="en-US" sz="2400">
              <a:latin typeface="Arial" charset="0"/>
            </a:endParaRPr>
          </a:p>
        </p:txBody>
      </p:sp>
      <p:sp>
        <p:nvSpPr>
          <p:cNvPr id="55299" name="矩形 6"/>
          <p:cNvSpPr>
            <a:spLocks noChangeArrowheads="1"/>
          </p:cNvSpPr>
          <p:nvPr/>
        </p:nvSpPr>
        <p:spPr bwMode="auto">
          <a:xfrm>
            <a:off x="527050" y="2217738"/>
            <a:ext cx="8448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add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-u    #</a:t>
            </a:r>
            <a:r>
              <a:rPr kumimoji="1" lang="zh-CN" altLang="en-US" sz="2400">
                <a:latin typeface="Arial" charset="0"/>
              </a:rPr>
              <a:t>将文件的修改、文件的删除，添加到暂存区</a:t>
            </a:r>
            <a:endParaRPr lang="zh-CN" altLang="en-US" sz="2400">
              <a:latin typeface="Arial" charset="0"/>
            </a:endParaRPr>
          </a:p>
        </p:txBody>
      </p:sp>
      <p:sp>
        <p:nvSpPr>
          <p:cNvPr id="55300" name="矩形 6"/>
          <p:cNvSpPr>
            <a:spLocks noChangeArrowheads="1"/>
          </p:cNvSpPr>
          <p:nvPr/>
        </p:nvSpPr>
        <p:spPr bwMode="auto">
          <a:xfrm>
            <a:off x="527050" y="3119438"/>
            <a:ext cx="106568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add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-A    #</a:t>
            </a:r>
            <a:r>
              <a:rPr kumimoji="1" lang="zh-CN" altLang="en-US" sz="2400">
                <a:latin typeface="Arial" charset="0"/>
              </a:rPr>
              <a:t>将文件的修改，文件的删除，文件的新建，添加到暂存区。</a:t>
            </a:r>
            <a:endParaRPr lang="zh-CN" altLang="en-US" sz="240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查看已暂存和未暂存的更新</a:t>
            </a:r>
            <a:r>
              <a:rPr lang="en-US" altLang="zh-CN" sz="4267" dirty="0">
                <a:latin typeface="Songti SC" charset="-122"/>
                <a:ea typeface="Songti SC" charset="-122"/>
                <a:cs typeface="Songti SC" charset="-122"/>
              </a:rPr>
              <a:t>---</a:t>
            </a:r>
            <a:r>
              <a:rPr lang="en-US" altLang="zh-CN" sz="4267" dirty="0" err="1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4267" dirty="0">
                <a:latin typeface="Songti SC" charset="-122"/>
                <a:ea typeface="Songti SC" charset="-122"/>
                <a:cs typeface="Songti SC" charset="-122"/>
              </a:rPr>
              <a:t> diff 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魔法</a:t>
            </a:r>
          </a:p>
        </p:txBody>
      </p:sp>
      <p:sp>
        <p:nvSpPr>
          <p:cNvPr id="57346" name="矩形 6"/>
          <p:cNvSpPr>
            <a:spLocks noChangeArrowheads="1"/>
          </p:cNvSpPr>
          <p:nvPr/>
        </p:nvSpPr>
        <p:spPr bwMode="auto">
          <a:xfrm>
            <a:off x="527050" y="1354138"/>
            <a:ext cx="5667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diff    # </a:t>
            </a:r>
            <a:r>
              <a:rPr lang="zh-CN" altLang="en-US" sz="2400">
                <a:latin typeface="Arial" charset="0"/>
              </a:rPr>
              <a:t>工作区和暂存区比较</a:t>
            </a:r>
          </a:p>
        </p:txBody>
      </p:sp>
      <p:sp>
        <p:nvSpPr>
          <p:cNvPr id="57347" name="矩形 7"/>
          <p:cNvSpPr>
            <a:spLocks noChangeArrowheads="1"/>
          </p:cNvSpPr>
          <p:nvPr/>
        </p:nvSpPr>
        <p:spPr bwMode="auto">
          <a:xfrm>
            <a:off x="527050" y="2276475"/>
            <a:ext cx="778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diff --cached   # HEAD</a:t>
            </a:r>
            <a:r>
              <a:rPr lang="zh-CN" altLang="en-US" sz="2400">
                <a:latin typeface="Arial" charset="0"/>
              </a:rPr>
              <a:t>和暂存区比较</a:t>
            </a:r>
          </a:p>
        </p:txBody>
      </p:sp>
      <p:sp>
        <p:nvSpPr>
          <p:cNvPr id="57348" name="矩形 8"/>
          <p:cNvSpPr>
            <a:spLocks noChangeArrowheads="1"/>
          </p:cNvSpPr>
          <p:nvPr/>
        </p:nvSpPr>
        <p:spPr bwMode="auto">
          <a:xfrm>
            <a:off x="527050" y="3257550"/>
            <a:ext cx="778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diff HEAD    # HEAD</a:t>
            </a:r>
            <a:r>
              <a:rPr lang="zh-CN" altLang="en-US" sz="2400">
                <a:latin typeface="Arial" charset="0"/>
              </a:rPr>
              <a:t>和工作区比较</a:t>
            </a:r>
          </a:p>
        </p:txBody>
      </p:sp>
      <p:sp>
        <p:nvSpPr>
          <p:cNvPr id="57349" name="矩形 9"/>
          <p:cNvSpPr>
            <a:spLocks noChangeArrowheads="1"/>
          </p:cNvSpPr>
          <p:nvPr/>
        </p:nvSpPr>
        <p:spPr bwMode="auto">
          <a:xfrm>
            <a:off x="527050" y="4291013"/>
            <a:ext cx="7781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diff HEAD HEAD^   # HEAD</a:t>
            </a:r>
            <a:r>
              <a:rPr lang="zh-CN" altLang="en-US" sz="2400">
                <a:latin typeface="Arial" charset="0"/>
              </a:rPr>
              <a:t>和</a:t>
            </a:r>
            <a:r>
              <a:rPr lang="en-US" altLang="zh-CN" sz="2400">
                <a:latin typeface="Arial" charset="0"/>
              </a:rPr>
              <a:t>HEAD</a:t>
            </a:r>
            <a:r>
              <a:rPr lang="zh-CN" altLang="en-US" sz="2400">
                <a:latin typeface="Arial" charset="0"/>
              </a:rPr>
              <a:t>的父版本比较</a:t>
            </a:r>
          </a:p>
        </p:txBody>
      </p:sp>
      <p:sp>
        <p:nvSpPr>
          <p:cNvPr id="57350" name="矩形 10"/>
          <p:cNvSpPr>
            <a:spLocks noChangeArrowheads="1"/>
          </p:cNvSpPr>
          <p:nvPr/>
        </p:nvSpPr>
        <p:spPr bwMode="auto">
          <a:xfrm>
            <a:off x="527050" y="5322888"/>
            <a:ext cx="9413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diff newbranch   # </a:t>
            </a:r>
            <a:r>
              <a:rPr lang="zh-CN" altLang="en-US" sz="2400">
                <a:latin typeface="Arial" charset="0"/>
              </a:rPr>
              <a:t>比较本地工作区和新分支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提交更新</a:t>
            </a:r>
          </a:p>
        </p:txBody>
      </p:sp>
      <p:sp>
        <p:nvSpPr>
          <p:cNvPr id="58370" name="矩形 3"/>
          <p:cNvSpPr>
            <a:spLocks noChangeArrowheads="1"/>
          </p:cNvSpPr>
          <p:nvPr/>
        </p:nvSpPr>
        <p:spPr bwMode="auto">
          <a:xfrm>
            <a:off x="531813" y="1182688"/>
            <a:ext cx="20526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solidFill>
                  <a:srgbClr val="FF0000"/>
                </a:solidFill>
                <a:latin typeface="Arial" charset="0"/>
              </a:rPr>
              <a:t>git commit</a:t>
            </a:r>
            <a:endParaRPr lang="zh-CN" altLang="en-US" sz="32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719138" y="1873250"/>
            <a:ext cx="8550275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# Please enter the commit message for your changes. Lines starting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# with '#' will be ignored, and an empty message aborts the commit.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# On branch master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# Changes to be committed: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#   (use "</a:t>
            </a:r>
            <a:r>
              <a:rPr kumimoji="0" lang="en-US" altLang="zh-CN" sz="2133" dirty="0" err="1"/>
              <a:t>git</a:t>
            </a:r>
            <a:r>
              <a:rPr kumimoji="0" lang="en-US" altLang="zh-CN" sz="2133" dirty="0"/>
              <a:t> reset HEAD &lt;file&gt;..." to </a:t>
            </a:r>
            <a:r>
              <a:rPr kumimoji="0" lang="en-US" altLang="zh-CN" sz="2133" dirty="0" err="1"/>
              <a:t>unstage</a:t>
            </a:r>
            <a:r>
              <a:rPr kumimoji="0" lang="en-US" altLang="zh-CN" sz="2133" dirty="0"/>
              <a:t>)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#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#       new file:   README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#       modified:   </a:t>
            </a:r>
            <a:r>
              <a:rPr kumimoji="0" lang="en-US" altLang="zh-CN" sz="2133" dirty="0" err="1"/>
              <a:t>benchmarks.rb</a:t>
            </a:r>
            <a:endParaRPr kumimoji="0" lang="en-US" altLang="zh-CN" sz="2133" dirty="0"/>
          </a:p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~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133" dirty="0"/>
              <a:t>".</a:t>
            </a:r>
            <a:r>
              <a:rPr kumimoji="0" lang="en-US" altLang="zh-CN" sz="2133" dirty="0" err="1"/>
              <a:t>git</a:t>
            </a:r>
            <a:r>
              <a:rPr kumimoji="0" lang="en-US" altLang="zh-CN" sz="2133" dirty="0"/>
              <a:t>/COMMIT_EDITMSG" 10L, 283C</a:t>
            </a:r>
            <a:endParaRPr kumimoji="0" lang="zh-CN" altLang="en-US" sz="2133" dirty="0"/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571500" y="5338763"/>
            <a:ext cx="1037431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667" dirty="0" err="1">
                <a:solidFill>
                  <a:srgbClr val="FF0000"/>
                </a:solidFill>
              </a:rPr>
              <a:t>git</a:t>
            </a:r>
            <a:r>
              <a:rPr kumimoji="0" lang="en-US" altLang="zh-CN" sz="2667" dirty="0">
                <a:solidFill>
                  <a:srgbClr val="FF0000"/>
                </a:solidFill>
              </a:rPr>
              <a:t> commit -m ”-m</a:t>
            </a:r>
            <a:r>
              <a:rPr kumimoji="0" lang="zh-CN" altLang="en-US" sz="2667" dirty="0">
                <a:solidFill>
                  <a:srgbClr val="FF0000"/>
                </a:solidFill>
              </a:rPr>
              <a:t>用来直接增加注释提交</a:t>
            </a:r>
            <a:r>
              <a:rPr kumimoji="0" lang="en-US" altLang="zh-CN" sz="2667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31813" y="5840413"/>
            <a:ext cx="1037431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buFont typeface="Arial" charset="0"/>
              <a:buNone/>
              <a:defRPr/>
            </a:pPr>
            <a:r>
              <a:rPr kumimoji="0" lang="en-US" altLang="zh-CN" sz="2667" dirty="0" err="1">
                <a:solidFill>
                  <a:srgbClr val="FF0000"/>
                </a:solidFill>
              </a:rPr>
              <a:t>git</a:t>
            </a:r>
            <a:r>
              <a:rPr kumimoji="0" lang="en-US" altLang="zh-CN" sz="2667" dirty="0">
                <a:solidFill>
                  <a:srgbClr val="FF0000"/>
                </a:solidFill>
              </a:rPr>
              <a:t> commit </a:t>
            </a:r>
            <a:r>
              <a:rPr kumimoji="0" lang="en-US" altLang="zh-CN" sz="2667" dirty="0" smtClean="0">
                <a:solidFill>
                  <a:srgbClr val="FF0000"/>
                </a:solidFill>
              </a:rPr>
              <a:t>-am </a:t>
            </a:r>
            <a:r>
              <a:rPr kumimoji="0" lang="en-US" altLang="zh-CN" sz="2667" dirty="0">
                <a:solidFill>
                  <a:srgbClr val="FF0000"/>
                </a:solidFill>
              </a:rPr>
              <a:t>”-m</a:t>
            </a:r>
            <a:r>
              <a:rPr kumimoji="0" lang="zh-CN" altLang="en-US" sz="2667" dirty="0">
                <a:solidFill>
                  <a:srgbClr val="FF0000"/>
                </a:solidFill>
              </a:rPr>
              <a:t>用来直接增加注释提交</a:t>
            </a:r>
            <a:r>
              <a:rPr kumimoji="0" lang="en-US" altLang="zh-CN" sz="2667" dirty="0">
                <a:solidFill>
                  <a:srgbClr val="FF0000"/>
                </a:solidFill>
              </a:rPr>
              <a:t>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移除文件</a:t>
            </a:r>
          </a:p>
        </p:txBody>
      </p:sp>
      <p:sp>
        <p:nvSpPr>
          <p:cNvPr id="60418" name="矩形 7"/>
          <p:cNvSpPr>
            <a:spLocks noChangeArrowheads="1"/>
          </p:cNvSpPr>
          <p:nvPr/>
        </p:nvSpPr>
        <p:spPr bwMode="auto">
          <a:xfrm>
            <a:off x="719138" y="1604963"/>
            <a:ext cx="601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rm filename  </a:t>
            </a:r>
            <a:r>
              <a:rPr lang="zh-CN" altLang="en-US" sz="2400">
                <a:latin typeface="Arial" charset="0"/>
              </a:rPr>
              <a:t>＃删除文件并存入暂存区</a:t>
            </a:r>
          </a:p>
        </p:txBody>
      </p:sp>
      <p:sp>
        <p:nvSpPr>
          <p:cNvPr id="60419" name="矩形 6"/>
          <p:cNvSpPr>
            <a:spLocks noChangeArrowheads="1"/>
          </p:cNvSpPr>
          <p:nvPr/>
        </p:nvSpPr>
        <p:spPr bwMode="auto">
          <a:xfrm>
            <a:off x="719138" y="2276475"/>
            <a:ext cx="7145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rm </a:t>
            </a:r>
            <a:r>
              <a:rPr lang="mr-IN" altLang="zh-CN" sz="2400">
                <a:latin typeface="Arial" charset="0"/>
                <a:ea typeface="Mangal" charset="0"/>
              </a:rPr>
              <a:t>–</a:t>
            </a:r>
            <a:r>
              <a:rPr lang="en-US" altLang="zh-CN" sz="2400">
                <a:latin typeface="Arial" charset="0"/>
              </a:rPr>
              <a:t>rf foldername  </a:t>
            </a:r>
            <a:r>
              <a:rPr lang="zh-CN" altLang="en-US" sz="2400">
                <a:latin typeface="Arial" charset="0"/>
              </a:rPr>
              <a:t>＃删除文件夹并存入暂存区</a:t>
            </a:r>
          </a:p>
        </p:txBody>
      </p:sp>
      <p:sp>
        <p:nvSpPr>
          <p:cNvPr id="60420" name="矩形 6"/>
          <p:cNvSpPr>
            <a:spLocks noChangeArrowheads="1"/>
          </p:cNvSpPr>
          <p:nvPr/>
        </p:nvSpPr>
        <p:spPr bwMode="auto">
          <a:xfrm>
            <a:off x="719138" y="2936875"/>
            <a:ext cx="106013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mv [sourcefile] [destinationfile] </a:t>
            </a:r>
            <a:r>
              <a:rPr lang="zh-CN" altLang="en-US" sz="2400">
                <a:latin typeface="Arial" charset="0"/>
              </a:rPr>
              <a:t>＃移动源文件为目标文件，相当于重命名</a:t>
            </a:r>
            <a:endParaRPr lang="en-US" altLang="zh-CN" sz="24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400">
              <a:latin typeface="Arial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Demo: $ git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mv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readme.txt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README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>
                <a:latin typeface="Arial" charset="0"/>
              </a:rPr>
              <a:t>相当于 </a:t>
            </a:r>
            <a:r>
              <a:rPr lang="en-US" altLang="zh-CN" sz="2400">
                <a:latin typeface="Arial" charset="0"/>
              </a:rPr>
              <a:t>$ mv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readme.txt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README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>
                <a:latin typeface="Arial" charset="0"/>
              </a:rPr>
              <a:t>            </a:t>
            </a:r>
            <a:r>
              <a:rPr lang="en-US" altLang="zh-CN" sz="2400">
                <a:latin typeface="Arial" charset="0"/>
              </a:rPr>
              <a:t>$ git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rm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readme.txt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>
                <a:latin typeface="Arial" charset="0"/>
              </a:rPr>
              <a:t>            </a:t>
            </a:r>
            <a:r>
              <a:rPr lang="en-US" altLang="zh-CN" sz="2400">
                <a:latin typeface="Arial" charset="0"/>
              </a:rPr>
              <a:t>$ git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add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README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查看提交历史</a:t>
            </a:r>
          </a:p>
        </p:txBody>
      </p:sp>
      <p:sp>
        <p:nvSpPr>
          <p:cNvPr id="62466" name="矩形 4"/>
          <p:cNvSpPr>
            <a:spLocks noChangeArrowheads="1"/>
          </p:cNvSpPr>
          <p:nvPr/>
        </p:nvSpPr>
        <p:spPr bwMode="auto">
          <a:xfrm>
            <a:off x="795338" y="1220788"/>
            <a:ext cx="4308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 log  </a:t>
            </a:r>
            <a:r>
              <a:rPr lang="zh-CN" altLang="en-US" sz="3200">
                <a:latin typeface="Arial" charset="0"/>
              </a:rPr>
              <a:t>＃控制台查询</a:t>
            </a:r>
          </a:p>
        </p:txBody>
      </p:sp>
      <p:sp>
        <p:nvSpPr>
          <p:cNvPr id="62467" name="矩形 6"/>
          <p:cNvSpPr>
            <a:spLocks noChangeArrowheads="1"/>
          </p:cNvSpPr>
          <p:nvPr/>
        </p:nvSpPr>
        <p:spPr bwMode="auto">
          <a:xfrm>
            <a:off x="795338" y="1893888"/>
            <a:ext cx="8320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sourcetree </a:t>
            </a:r>
            <a:r>
              <a:rPr lang="zh-CN" altLang="en-US" sz="3200">
                <a:latin typeface="Arial" charset="0"/>
              </a:rPr>
              <a:t>＃使用图形化工具查阅提交历史</a:t>
            </a:r>
          </a:p>
        </p:txBody>
      </p:sp>
      <p:pic>
        <p:nvPicPr>
          <p:cNvPr id="6246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5838" y="2566988"/>
            <a:ext cx="79851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查看提交历史</a:t>
            </a:r>
          </a:p>
        </p:txBody>
      </p:sp>
      <p:sp>
        <p:nvSpPr>
          <p:cNvPr id="64514" name="矩形 4"/>
          <p:cNvSpPr>
            <a:spLocks noChangeArrowheads="1"/>
          </p:cNvSpPr>
          <p:nvPr/>
        </p:nvSpPr>
        <p:spPr bwMode="auto">
          <a:xfrm>
            <a:off x="795338" y="1220788"/>
            <a:ext cx="50149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 log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-5  </a:t>
            </a:r>
            <a:r>
              <a:rPr lang="zh-CN" altLang="en-US" sz="3200">
                <a:latin typeface="Arial" charset="0"/>
              </a:rPr>
              <a:t>＃最近</a:t>
            </a:r>
            <a:r>
              <a:rPr lang="en-US" altLang="zh-CN" sz="3200">
                <a:latin typeface="Arial" charset="0"/>
              </a:rPr>
              <a:t>5</a:t>
            </a:r>
            <a:r>
              <a:rPr lang="zh-CN" altLang="en-US" sz="3200">
                <a:latin typeface="Arial" charset="0"/>
              </a:rPr>
              <a:t>次提交</a:t>
            </a:r>
          </a:p>
        </p:txBody>
      </p:sp>
      <p:sp>
        <p:nvSpPr>
          <p:cNvPr id="64515" name="矩形 6"/>
          <p:cNvSpPr>
            <a:spLocks noChangeArrowheads="1"/>
          </p:cNvSpPr>
          <p:nvPr/>
        </p:nvSpPr>
        <p:spPr bwMode="auto">
          <a:xfrm>
            <a:off x="795338" y="2236788"/>
            <a:ext cx="8001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log</a:t>
            </a:r>
            <a:r>
              <a:rPr lang="zh-CN" altLang="en-US" sz="3200">
                <a:latin typeface="Arial" charset="0"/>
              </a:rPr>
              <a:t>  </a:t>
            </a:r>
            <a:r>
              <a:rPr lang="en-US" altLang="zh-CN" sz="3200">
                <a:latin typeface="Arial" charset="0"/>
              </a:rPr>
              <a:t>-p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#</a:t>
            </a:r>
            <a:r>
              <a:rPr lang="zh-CN" altLang="en-US" sz="3200">
                <a:latin typeface="Arial" charset="0"/>
              </a:rPr>
              <a:t> 查看所有提交日志及就该内容</a:t>
            </a:r>
          </a:p>
        </p:txBody>
      </p:sp>
      <p:sp>
        <p:nvSpPr>
          <p:cNvPr id="64516" name="矩形 6"/>
          <p:cNvSpPr>
            <a:spLocks noChangeArrowheads="1"/>
          </p:cNvSpPr>
          <p:nvPr/>
        </p:nvSpPr>
        <p:spPr bwMode="auto">
          <a:xfrm>
            <a:off x="812800" y="3294063"/>
            <a:ext cx="7315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log</a:t>
            </a:r>
            <a:r>
              <a:rPr lang="zh-CN" altLang="en-US" sz="3200">
                <a:latin typeface="Arial" charset="0"/>
              </a:rPr>
              <a:t>  </a:t>
            </a:r>
            <a:r>
              <a:rPr lang="en-US" altLang="zh-CN" sz="3200">
                <a:latin typeface="Arial" charset="0"/>
              </a:rPr>
              <a:t>--graph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#</a:t>
            </a:r>
            <a:r>
              <a:rPr lang="zh-CN" altLang="en-US" sz="3200">
                <a:latin typeface="Arial" charset="0"/>
              </a:rPr>
              <a:t> 以图形方式查看日志</a:t>
            </a:r>
          </a:p>
        </p:txBody>
      </p:sp>
      <p:sp>
        <p:nvSpPr>
          <p:cNvPr id="64517" name="矩形 6"/>
          <p:cNvSpPr>
            <a:spLocks noChangeArrowheads="1"/>
          </p:cNvSpPr>
          <p:nvPr/>
        </p:nvSpPr>
        <p:spPr bwMode="auto">
          <a:xfrm>
            <a:off x="815975" y="4349750"/>
            <a:ext cx="10494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log</a:t>
            </a:r>
            <a:r>
              <a:rPr lang="zh-CN" altLang="en-US" sz="3200">
                <a:latin typeface="Arial" charset="0"/>
              </a:rPr>
              <a:t>  </a:t>
            </a:r>
            <a:r>
              <a:rPr lang="en-US" altLang="zh-CN" sz="3200">
                <a:latin typeface="Arial" charset="0"/>
              </a:rPr>
              <a:t>--pretty=oneline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#</a:t>
            </a:r>
            <a:r>
              <a:rPr lang="zh-CN" altLang="en-US" sz="3200">
                <a:latin typeface="Arial" charset="0"/>
              </a:rPr>
              <a:t> 查看所有提交日志及就该内容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标签</a:t>
            </a:r>
          </a:p>
        </p:txBody>
      </p:sp>
      <p:sp>
        <p:nvSpPr>
          <p:cNvPr id="66562" name="矩形 4"/>
          <p:cNvSpPr>
            <a:spLocks noChangeArrowheads="1"/>
          </p:cNvSpPr>
          <p:nvPr/>
        </p:nvSpPr>
        <p:spPr bwMode="auto">
          <a:xfrm>
            <a:off x="795338" y="1220788"/>
            <a:ext cx="3921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 tag  </a:t>
            </a:r>
            <a:r>
              <a:rPr lang="zh-CN" altLang="en-US" sz="3200">
                <a:latin typeface="Arial" charset="0"/>
              </a:rPr>
              <a:t>＃查看标签</a:t>
            </a:r>
          </a:p>
        </p:txBody>
      </p:sp>
      <p:sp>
        <p:nvSpPr>
          <p:cNvPr id="66563" name="矩形 6"/>
          <p:cNvSpPr>
            <a:spLocks noChangeArrowheads="1"/>
          </p:cNvSpPr>
          <p:nvPr/>
        </p:nvSpPr>
        <p:spPr bwMode="auto">
          <a:xfrm>
            <a:off x="795338" y="1949450"/>
            <a:ext cx="64944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tag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tag_name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#</a:t>
            </a:r>
            <a:r>
              <a:rPr lang="zh-CN" altLang="en-US" sz="3200">
                <a:latin typeface="Arial" charset="0"/>
              </a:rPr>
              <a:t> 创建新的标签</a:t>
            </a:r>
          </a:p>
        </p:txBody>
      </p:sp>
      <p:sp>
        <p:nvSpPr>
          <p:cNvPr id="66564" name="矩形 6"/>
          <p:cNvSpPr>
            <a:spLocks noChangeArrowheads="1"/>
          </p:cNvSpPr>
          <p:nvPr/>
        </p:nvSpPr>
        <p:spPr bwMode="auto">
          <a:xfrm>
            <a:off x="812800" y="2660650"/>
            <a:ext cx="62658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tag</a:t>
            </a:r>
            <a:r>
              <a:rPr lang="zh-CN" altLang="en-US" sz="3200">
                <a:latin typeface="Arial" charset="0"/>
              </a:rPr>
              <a:t>  </a:t>
            </a:r>
            <a:r>
              <a:rPr lang="en-US" altLang="zh-CN" sz="3200">
                <a:latin typeface="Arial" charset="0"/>
              </a:rPr>
              <a:t>-d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tag_name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#</a:t>
            </a:r>
            <a:r>
              <a:rPr lang="zh-CN" altLang="en-US" sz="3200">
                <a:latin typeface="Arial" charset="0"/>
              </a:rPr>
              <a:t> 删除标签</a:t>
            </a:r>
          </a:p>
        </p:txBody>
      </p:sp>
      <p:sp>
        <p:nvSpPr>
          <p:cNvPr id="66565" name="矩形 6"/>
          <p:cNvSpPr>
            <a:spLocks noChangeArrowheads="1"/>
          </p:cNvSpPr>
          <p:nvPr/>
        </p:nvSpPr>
        <p:spPr bwMode="auto">
          <a:xfrm>
            <a:off x="815975" y="3429000"/>
            <a:ext cx="7839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tag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tag_name</a:t>
            </a:r>
            <a:r>
              <a:rPr lang="zh-CN" altLang="en-US" sz="3200">
                <a:latin typeface="Arial" charset="0"/>
              </a:rPr>
              <a:t> 哈希版本号 </a:t>
            </a:r>
            <a:r>
              <a:rPr lang="en-US" altLang="zh-CN" sz="3200">
                <a:latin typeface="Arial" charset="0"/>
              </a:rPr>
              <a:t>#</a:t>
            </a:r>
            <a:r>
              <a:rPr lang="zh-CN" altLang="en-US" sz="3200">
                <a:latin typeface="Arial" charset="0"/>
              </a:rPr>
              <a:t> 补打标签</a:t>
            </a:r>
          </a:p>
        </p:txBody>
      </p:sp>
      <p:sp>
        <p:nvSpPr>
          <p:cNvPr id="66566" name="矩形 6"/>
          <p:cNvSpPr>
            <a:spLocks noChangeArrowheads="1"/>
          </p:cNvSpPr>
          <p:nvPr/>
        </p:nvSpPr>
        <p:spPr bwMode="auto">
          <a:xfrm>
            <a:off x="803275" y="4197350"/>
            <a:ext cx="10252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push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origin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tag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tag_name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#</a:t>
            </a:r>
            <a:r>
              <a:rPr lang="zh-CN" altLang="en-US" sz="3200">
                <a:latin typeface="Arial" charset="0"/>
              </a:rPr>
              <a:t> 推送本地标签到服务器</a:t>
            </a:r>
          </a:p>
        </p:txBody>
      </p:sp>
      <p:sp>
        <p:nvSpPr>
          <p:cNvPr id="66567" name="矩形 8"/>
          <p:cNvSpPr>
            <a:spLocks noChangeArrowheads="1"/>
          </p:cNvSpPr>
          <p:nvPr/>
        </p:nvSpPr>
        <p:spPr bwMode="auto">
          <a:xfrm>
            <a:off x="815975" y="4965700"/>
            <a:ext cx="9410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push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origin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--tag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#</a:t>
            </a:r>
            <a:r>
              <a:rPr lang="zh-CN" altLang="en-US" sz="3200">
                <a:latin typeface="Arial" charset="0"/>
              </a:rPr>
              <a:t> 推送本地所有标签到服务器</a:t>
            </a:r>
          </a:p>
        </p:txBody>
      </p:sp>
      <p:sp>
        <p:nvSpPr>
          <p:cNvPr id="66568" name="矩形 9"/>
          <p:cNvSpPr>
            <a:spLocks noChangeArrowheads="1"/>
          </p:cNvSpPr>
          <p:nvPr/>
        </p:nvSpPr>
        <p:spPr bwMode="auto">
          <a:xfrm>
            <a:off x="815975" y="5597525"/>
            <a:ext cx="99996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3200">
                <a:latin typeface="Arial" charset="0"/>
              </a:rPr>
              <a:t>$ git</a:t>
            </a:r>
            <a:r>
              <a:rPr lang="zh-CN" altLang="en-US" sz="3200">
                <a:latin typeface="Arial" charset="0"/>
              </a:rPr>
              <a:t> </a:t>
            </a:r>
            <a:r>
              <a:rPr lang="en-US" altLang="zh-CN" sz="3200">
                <a:latin typeface="Arial" charset="0"/>
              </a:rPr>
              <a:t>push</a:t>
            </a:r>
            <a:r>
              <a:rPr lang="zh-CN" altLang="en-US" sz="3200">
                <a:latin typeface="Arial" charset="0"/>
              </a:rPr>
              <a:t> </a:t>
            </a:r>
            <a:r>
              <a:rPr kumimoji="1" lang="da-DK" altLang="zh-CN" sz="3200">
                <a:latin typeface="Arial" charset="0"/>
              </a:rPr>
              <a:t>origin :refs/tags/tag</a:t>
            </a:r>
            <a:r>
              <a:rPr kumimoji="1" lang="en-US" altLang="zh-CN" sz="3200">
                <a:latin typeface="Arial" charset="0"/>
              </a:rPr>
              <a:t>_</a:t>
            </a:r>
            <a:r>
              <a:rPr kumimoji="1" lang="da-DK" altLang="zh-CN" sz="3200">
                <a:latin typeface="Arial" charset="0"/>
              </a:rPr>
              <a:t>name</a:t>
            </a:r>
            <a:r>
              <a:rPr lang="zh-CN" altLang="en-US" sz="3200">
                <a:latin typeface="Arial" charset="0"/>
              </a:rPr>
              <a:t>  </a:t>
            </a:r>
            <a:r>
              <a:rPr lang="en-US" altLang="zh-CN" sz="3200">
                <a:latin typeface="Arial" charset="0"/>
              </a:rPr>
              <a:t>#</a:t>
            </a:r>
            <a:r>
              <a:rPr lang="zh-CN" altLang="en-US" sz="3200">
                <a:latin typeface="Arial" charset="0"/>
              </a:rPr>
              <a:t> 删除服务器</a:t>
            </a:r>
            <a:r>
              <a:rPr lang="en-US" altLang="zh-CN" sz="3200">
                <a:latin typeface="Arial" charset="0"/>
              </a:rPr>
              <a:t>tag</a:t>
            </a:r>
            <a:endParaRPr lang="zh-CN" altLang="en-US" sz="3200">
              <a:latin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31418" y="2000288"/>
            <a:ext cx="4622099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/>
              <a:t>git tag -a 0.1.3 -m “Release version 0.1.3″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撤销操作</a:t>
            </a:r>
          </a:p>
        </p:txBody>
      </p:sp>
      <p:sp>
        <p:nvSpPr>
          <p:cNvPr id="68610" name="矩形 6"/>
          <p:cNvSpPr>
            <a:spLocks noChangeArrowheads="1"/>
          </p:cNvSpPr>
          <p:nvPr/>
        </p:nvSpPr>
        <p:spPr bwMode="auto">
          <a:xfrm>
            <a:off x="1008063" y="1892300"/>
            <a:ext cx="81903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commit </a:t>
            </a:r>
            <a:r>
              <a:rPr lang="mr-IN" altLang="zh-CN" sz="2400" dirty="0">
                <a:latin typeface="Arial" charset="0"/>
                <a:ea typeface="Mangal" charset="0"/>
              </a:rPr>
              <a:t>–</a:t>
            </a:r>
            <a:r>
              <a:rPr lang="en-US" altLang="zh-CN" sz="2400" dirty="0">
                <a:latin typeface="Arial" charset="0"/>
              </a:rPr>
              <a:t>amend</a:t>
            </a:r>
            <a:r>
              <a:rPr lang="zh-CN" altLang="en-US" sz="2400" dirty="0">
                <a:latin typeface="Arial" charset="0"/>
              </a:rPr>
              <a:t> </a:t>
            </a:r>
            <a:r>
              <a:rPr lang="zh-CN" altLang="en-US" sz="2400" dirty="0" smtClean="0">
                <a:latin typeface="Arial" charset="0"/>
              </a:rPr>
              <a:t> </a:t>
            </a:r>
            <a:r>
              <a:rPr lang="en-US" altLang="zh-CN" sz="2400" dirty="0" smtClean="0">
                <a:latin typeface="Arial" charset="0"/>
              </a:rPr>
              <a:t>#</a:t>
            </a:r>
            <a:r>
              <a:rPr lang="zh-CN" altLang="en-US" sz="2400" dirty="0">
                <a:latin typeface="Arial" charset="0"/>
              </a:rPr>
              <a:t>修改最后一次</a:t>
            </a:r>
            <a:r>
              <a:rPr lang="zh-CN" altLang="en-US" sz="2400" dirty="0" smtClean="0">
                <a:latin typeface="Arial" charset="0"/>
              </a:rPr>
              <a:t>提交</a:t>
            </a:r>
            <a:endParaRPr lang="zh-CN" altLang="en-US" sz="2400" dirty="0">
              <a:latin typeface="Arial" charset="0"/>
            </a:endParaRPr>
          </a:p>
        </p:txBody>
      </p:sp>
      <p:sp>
        <p:nvSpPr>
          <p:cNvPr id="68611" name="矩形 8"/>
          <p:cNvSpPr>
            <a:spLocks noChangeArrowheads="1"/>
          </p:cNvSpPr>
          <p:nvPr/>
        </p:nvSpPr>
        <p:spPr bwMode="auto">
          <a:xfrm>
            <a:off x="1008063" y="2723696"/>
            <a:ext cx="675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reset HEAD filename</a:t>
            </a:r>
            <a:r>
              <a:rPr lang="zh-CN" altLang="en-US" sz="2400" dirty="0">
                <a:latin typeface="Arial" charset="0"/>
              </a:rPr>
              <a:t> </a:t>
            </a:r>
            <a:r>
              <a:rPr lang="en-US" altLang="zh-CN" sz="2400" dirty="0">
                <a:latin typeface="Arial" charset="0"/>
              </a:rPr>
              <a:t>#</a:t>
            </a:r>
            <a:r>
              <a:rPr lang="zh-CN" altLang="en-US" sz="2400" dirty="0">
                <a:latin typeface="Arial" charset="0"/>
              </a:rPr>
              <a:t>取消已经暂存的文件</a:t>
            </a:r>
          </a:p>
        </p:txBody>
      </p:sp>
      <p:sp>
        <p:nvSpPr>
          <p:cNvPr id="68612" name="矩形 10"/>
          <p:cNvSpPr>
            <a:spLocks noChangeArrowheads="1"/>
          </p:cNvSpPr>
          <p:nvPr/>
        </p:nvSpPr>
        <p:spPr bwMode="auto">
          <a:xfrm>
            <a:off x="1008063" y="3507696"/>
            <a:ext cx="63434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checkout </a:t>
            </a:r>
            <a:r>
              <a:rPr lang="en-US" altLang="zh-CN" sz="2400" dirty="0" smtClean="0">
                <a:latin typeface="Arial" charset="0"/>
                <a:ea typeface="Mangal" charset="0"/>
              </a:rPr>
              <a:t>--</a:t>
            </a:r>
            <a:r>
              <a:rPr lang="en-US" altLang="zh-CN" sz="2400" dirty="0" smtClean="0">
                <a:latin typeface="Arial" charset="0"/>
              </a:rPr>
              <a:t> </a:t>
            </a:r>
            <a:r>
              <a:rPr lang="en-US" altLang="zh-CN" sz="2400" dirty="0">
                <a:latin typeface="Arial" charset="0"/>
              </a:rPr>
              <a:t>filename</a:t>
            </a:r>
            <a:r>
              <a:rPr lang="zh-CN" altLang="en-US" sz="2400" dirty="0">
                <a:latin typeface="Arial" charset="0"/>
              </a:rPr>
              <a:t> </a:t>
            </a:r>
            <a:r>
              <a:rPr lang="en-US" altLang="zh-CN" sz="2400" dirty="0">
                <a:latin typeface="Arial" charset="0"/>
              </a:rPr>
              <a:t>#</a:t>
            </a:r>
            <a:r>
              <a:rPr lang="zh-CN" altLang="en-US" sz="2400" dirty="0">
                <a:latin typeface="Arial" charset="0"/>
              </a:rPr>
              <a:t>取消对文件的修改</a:t>
            </a:r>
          </a:p>
        </p:txBody>
      </p:sp>
      <p:sp>
        <p:nvSpPr>
          <p:cNvPr id="68613" name="矩形 11"/>
          <p:cNvSpPr>
            <a:spLocks noChangeArrowheads="1"/>
          </p:cNvSpPr>
          <p:nvPr/>
        </p:nvSpPr>
        <p:spPr bwMode="auto">
          <a:xfrm>
            <a:off x="1008063" y="4391025"/>
            <a:ext cx="83423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reset --hard </a:t>
            </a:r>
            <a:r>
              <a:rPr lang="en-US" altLang="zh-CN" sz="2400" dirty="0" smtClean="0">
                <a:latin typeface="Arial" charset="0"/>
              </a:rPr>
              <a:t>HEAD</a:t>
            </a:r>
            <a:r>
              <a:rPr lang="zh-CN" altLang="en-US" sz="2400" dirty="0" smtClean="0">
                <a:latin typeface="Arial" charset="0"/>
              </a:rPr>
              <a:t>  </a:t>
            </a:r>
            <a:r>
              <a:rPr lang="en-US" altLang="zh-CN" sz="2400" dirty="0" smtClean="0">
                <a:latin typeface="Arial" charset="0"/>
              </a:rPr>
              <a:t>#</a:t>
            </a:r>
            <a:r>
              <a:rPr lang="zh-CN" altLang="en-US" sz="2400" dirty="0">
                <a:latin typeface="Arial" charset="0"/>
              </a:rPr>
              <a:t>让工作目录回到上次提交时的状态</a:t>
            </a:r>
            <a:endParaRPr lang="zh-CN" altLang="en-US" sz="2400" dirty="0">
              <a:latin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9440" y="1938466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dirty="0"/>
              <a:t>-</a:t>
            </a:r>
            <a:r>
              <a:rPr lang="mr-IN" altLang="zh-CN" dirty="0" err="1"/>
              <a:t>m</a:t>
            </a:r>
            <a:r>
              <a:rPr lang="mr-IN" altLang="zh-CN" dirty="0"/>
              <a:t> &lt;</a:t>
            </a:r>
            <a:r>
              <a:rPr lang="mr-IN" altLang="zh-CN" dirty="0" err="1"/>
              <a:t>msg</a:t>
            </a:r>
            <a:r>
              <a:rPr lang="mr-IN" altLang="zh-CN" dirty="0"/>
              <a:t>&gt; </a:t>
            </a:r>
            <a:endParaRPr lang="zh-CN" altLang="en-US" dirty="0"/>
          </a:p>
        </p:txBody>
      </p:sp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1008063" y="5175873"/>
            <a:ext cx="3211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revert</a:t>
            </a:r>
            <a:r>
              <a:rPr lang="zh-CN" altLang="en-US" sz="2400" dirty="0">
                <a:latin typeface="Arial" charset="0"/>
              </a:rPr>
              <a:t>  </a:t>
            </a:r>
            <a:r>
              <a:rPr lang="en-US" altLang="zh-CN" sz="2400" dirty="0">
                <a:latin typeface="Arial" charset="0"/>
              </a:rPr>
              <a:t>#</a:t>
            </a:r>
            <a:r>
              <a:rPr lang="zh-CN" altLang="en-US" sz="2400" dirty="0">
                <a:latin typeface="Arial" charset="0"/>
              </a:rPr>
              <a:t>反转提交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3513" y="4900448"/>
            <a:ext cx="532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用</a:t>
            </a:r>
            <a:r>
              <a:rPr kumimoji="1" lang="en-US" altLang="zh-CN" sz="1200" dirty="0">
                <a:solidFill>
                  <a:srgbClr val="FF0000"/>
                </a:solidFill>
              </a:rPr>
              <a:t>HEAD</a:t>
            </a:r>
            <a:r>
              <a:rPr kumimoji="1" lang="zh-CN" altLang="en-US" sz="1200" dirty="0">
                <a:solidFill>
                  <a:srgbClr val="FF0000"/>
                </a:solidFill>
              </a:rPr>
              <a:t>表示当前版本，上一个版本就是</a:t>
            </a:r>
            <a:r>
              <a:rPr kumimoji="1" lang="en-US" altLang="zh-CN" sz="1200" dirty="0">
                <a:solidFill>
                  <a:srgbClr val="FF0000"/>
                </a:solidFill>
              </a:rPr>
              <a:t>HEAD^</a:t>
            </a:r>
            <a:r>
              <a:rPr kumimoji="1" lang="zh-CN" altLang="en-US" sz="1200" dirty="0">
                <a:solidFill>
                  <a:srgbClr val="FF0000"/>
                </a:solidFill>
              </a:rPr>
              <a:t>，上上一个版本就是</a:t>
            </a:r>
            <a:r>
              <a:rPr kumimoji="1" lang="en-US" altLang="zh-CN" sz="1200" dirty="0">
                <a:solidFill>
                  <a:srgbClr val="FF0000"/>
                </a:solidFill>
              </a:rPr>
              <a:t>HEAD^^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，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r>
              <a:rPr kumimoji="1" lang="zh-CN" altLang="en-US" sz="1200" dirty="0" smtClean="0">
                <a:solidFill>
                  <a:srgbClr val="FF0000"/>
                </a:solidFill>
              </a:rPr>
              <a:t>当然</a:t>
            </a:r>
            <a:r>
              <a:rPr kumimoji="1" lang="zh-CN" altLang="en-US" sz="1200" dirty="0">
                <a:solidFill>
                  <a:srgbClr val="FF0000"/>
                </a:solidFill>
              </a:rPr>
              <a:t>往上</a:t>
            </a:r>
            <a:r>
              <a:rPr kumimoji="1" lang="en-US" altLang="zh-CN" sz="1200" dirty="0">
                <a:solidFill>
                  <a:srgbClr val="FF0000"/>
                </a:solidFill>
              </a:rPr>
              <a:t>100</a:t>
            </a:r>
            <a:r>
              <a:rPr kumimoji="1" lang="zh-CN" altLang="en-US" sz="1200" dirty="0">
                <a:solidFill>
                  <a:srgbClr val="FF0000"/>
                </a:solidFill>
              </a:rPr>
              <a:t>个版本写</a:t>
            </a:r>
            <a:r>
              <a:rPr kumimoji="1" lang="en-US" altLang="zh-CN" sz="1200" dirty="0">
                <a:solidFill>
                  <a:srgbClr val="FF0000"/>
                </a:solidFill>
              </a:rPr>
              <a:t>100</a:t>
            </a:r>
            <a:r>
              <a:rPr kumimoji="1" lang="zh-CN" altLang="en-US" sz="1200" dirty="0">
                <a:solidFill>
                  <a:srgbClr val="FF0000"/>
                </a:solidFill>
              </a:rPr>
              <a:t>个</a:t>
            </a:r>
            <a:r>
              <a:rPr kumimoji="1" lang="en-US" altLang="zh-CN" sz="1200" dirty="0">
                <a:solidFill>
                  <a:srgbClr val="FF0000"/>
                </a:solidFill>
              </a:rPr>
              <a:t>^</a:t>
            </a:r>
            <a:r>
              <a:rPr kumimoji="1" lang="zh-CN" altLang="en-US" sz="1200" dirty="0">
                <a:solidFill>
                  <a:srgbClr val="FF0000"/>
                </a:solidFill>
              </a:rPr>
              <a:t>比较容易数不过来，所以写成</a:t>
            </a:r>
            <a:r>
              <a:rPr kumimoji="1" lang="en-US" altLang="zh-CN" sz="1200" dirty="0">
                <a:solidFill>
                  <a:srgbClr val="FF0000"/>
                </a:solidFill>
              </a:rPr>
              <a:t>HEAD~100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分支操作</a:t>
            </a:r>
          </a:p>
        </p:txBody>
      </p:sp>
      <p:sp>
        <p:nvSpPr>
          <p:cNvPr id="70658" name="矩形 6"/>
          <p:cNvSpPr>
            <a:spLocks noChangeArrowheads="1"/>
          </p:cNvSpPr>
          <p:nvPr/>
        </p:nvSpPr>
        <p:spPr bwMode="auto">
          <a:xfrm>
            <a:off x="1008063" y="1436688"/>
            <a:ext cx="86407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branch</a:t>
            </a:r>
            <a:r>
              <a:rPr lang="zh-CN" altLang="en-US" sz="2400">
                <a:latin typeface="Arial" charset="0"/>
              </a:rPr>
              <a:t> 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查看本地分支，当前分支为绿色</a:t>
            </a:r>
          </a:p>
        </p:txBody>
      </p:sp>
      <p:sp>
        <p:nvSpPr>
          <p:cNvPr id="70659" name="矩形 8"/>
          <p:cNvSpPr>
            <a:spLocks noChangeArrowheads="1"/>
          </p:cNvSpPr>
          <p:nvPr/>
        </p:nvSpPr>
        <p:spPr bwMode="auto">
          <a:xfrm>
            <a:off x="1012825" y="2063750"/>
            <a:ext cx="4256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branch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-a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查看所有分支</a:t>
            </a:r>
          </a:p>
        </p:txBody>
      </p:sp>
      <p:sp>
        <p:nvSpPr>
          <p:cNvPr id="70660" name="矩形 10"/>
          <p:cNvSpPr>
            <a:spLocks noChangeArrowheads="1"/>
          </p:cNvSpPr>
          <p:nvPr/>
        </p:nvSpPr>
        <p:spPr bwMode="auto">
          <a:xfrm>
            <a:off x="1008063" y="2667000"/>
            <a:ext cx="6276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checkout </a:t>
            </a:r>
            <a:r>
              <a:rPr lang="mr-IN" altLang="zh-CN" sz="2400">
                <a:latin typeface="Arial" charset="0"/>
                <a:ea typeface="Mangal" charset="0"/>
              </a:rPr>
              <a:t>–</a:t>
            </a:r>
            <a:r>
              <a:rPr lang="en-US" altLang="zh-CN" sz="2400">
                <a:latin typeface="Arial" charset="0"/>
              </a:rPr>
              <a:t>b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branch_name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创建新分支</a:t>
            </a:r>
          </a:p>
        </p:txBody>
      </p:sp>
      <p:sp>
        <p:nvSpPr>
          <p:cNvPr id="70661" name="矩形 7"/>
          <p:cNvSpPr>
            <a:spLocks noChangeArrowheads="1"/>
          </p:cNvSpPr>
          <p:nvPr/>
        </p:nvSpPr>
        <p:spPr bwMode="auto">
          <a:xfrm>
            <a:off x="1008063" y="3270250"/>
            <a:ext cx="5680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branch </a:t>
            </a:r>
            <a:r>
              <a:rPr lang="mr-IN" altLang="zh-CN" sz="2400">
                <a:latin typeface="Arial" charset="0"/>
                <a:ea typeface="Mangal" charset="0"/>
              </a:rPr>
              <a:t>–</a:t>
            </a:r>
            <a:r>
              <a:rPr lang="en-US" altLang="zh-CN" sz="2400">
                <a:latin typeface="Arial" charset="0"/>
              </a:rPr>
              <a:t>d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branch_name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删除分支</a:t>
            </a:r>
          </a:p>
        </p:txBody>
      </p:sp>
      <p:sp>
        <p:nvSpPr>
          <p:cNvPr id="70662" name="矩形 9"/>
          <p:cNvSpPr>
            <a:spLocks noChangeArrowheads="1"/>
          </p:cNvSpPr>
          <p:nvPr/>
        </p:nvSpPr>
        <p:spPr bwMode="auto">
          <a:xfrm>
            <a:off x="1028700" y="3830638"/>
            <a:ext cx="5626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checkout 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branch_name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切换分支</a:t>
            </a:r>
          </a:p>
        </p:txBody>
      </p:sp>
      <p:sp>
        <p:nvSpPr>
          <p:cNvPr id="70663" name="矩形 12"/>
          <p:cNvSpPr>
            <a:spLocks noChangeArrowheads="1"/>
          </p:cNvSpPr>
          <p:nvPr/>
        </p:nvSpPr>
        <p:spPr bwMode="auto">
          <a:xfrm>
            <a:off x="1028700" y="4391025"/>
            <a:ext cx="10444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push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origin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local_branch:remote_branch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将本地分支推送到</a:t>
            </a:r>
            <a:r>
              <a:rPr lang="en-US" altLang="zh-CN" sz="2400">
                <a:latin typeface="Arial" charset="0"/>
              </a:rPr>
              <a:t>server</a:t>
            </a:r>
            <a:endParaRPr lang="zh-CN" altLang="en-US" sz="2400">
              <a:latin typeface="Arial" charset="0"/>
            </a:endParaRPr>
          </a:p>
        </p:txBody>
      </p:sp>
      <p:sp>
        <p:nvSpPr>
          <p:cNvPr id="70664" name="矩形 13"/>
          <p:cNvSpPr>
            <a:spLocks noChangeArrowheads="1"/>
          </p:cNvSpPr>
          <p:nvPr/>
        </p:nvSpPr>
        <p:spPr bwMode="auto">
          <a:xfrm>
            <a:off x="1008063" y="4994275"/>
            <a:ext cx="10444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push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origin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:remote_branch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删除</a:t>
            </a:r>
            <a:r>
              <a:rPr lang="en-US" altLang="zh-CN" sz="2400">
                <a:latin typeface="Arial" charset="0"/>
              </a:rPr>
              <a:t>server</a:t>
            </a:r>
            <a:r>
              <a:rPr lang="zh-CN" altLang="en-US" sz="2400">
                <a:latin typeface="Arial" charset="0"/>
              </a:rPr>
              <a:t>端分支</a:t>
            </a:r>
          </a:p>
        </p:txBody>
      </p:sp>
      <p:sp>
        <p:nvSpPr>
          <p:cNvPr id="70665" name="矩形 14"/>
          <p:cNvSpPr>
            <a:spLocks noChangeArrowheads="1"/>
          </p:cNvSpPr>
          <p:nvPr/>
        </p:nvSpPr>
        <p:spPr bwMode="auto">
          <a:xfrm>
            <a:off x="1008063" y="5624513"/>
            <a:ext cx="104441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merge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branch_name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合并分支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简史</a:t>
            </a:r>
          </a:p>
        </p:txBody>
      </p:sp>
      <p:sp>
        <p:nvSpPr>
          <p:cNvPr id="8" name="内容占位符 2"/>
          <p:cNvSpPr txBox="1">
            <a:spLocks noChangeArrowheads="1"/>
          </p:cNvSpPr>
          <p:nvPr/>
        </p:nvSpPr>
        <p:spPr bwMode="auto">
          <a:xfrm>
            <a:off x="304800" y="1316038"/>
            <a:ext cx="115824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2002 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年，</a:t>
            </a:r>
            <a:r>
              <a:rPr lang="en-US" altLang="zh-CN" sz="3733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linux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项目组开始启用分布式版本控制系统 </a:t>
            </a:r>
            <a:r>
              <a:rPr lang="en-US" altLang="zh-CN" sz="3733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BitKeeper</a:t>
            </a: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来管理和维护代码。 </a:t>
            </a:r>
            <a:endParaRPr lang="en-US" altLang="zh-CN" sz="3733" kern="0" dirty="0" smtClean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2005 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年的时候，开发 </a:t>
            </a:r>
            <a:r>
              <a:rPr lang="en-US" altLang="zh-CN" sz="3733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BitKeeper</a:t>
            </a: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的商业公司同 </a:t>
            </a: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Linux 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内核开源社区的合作关系结束，他们收回了免费使用</a:t>
            </a:r>
            <a:r>
              <a:rPr lang="en-US" altLang="zh-CN" sz="3733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BitKeeper</a:t>
            </a: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的权力</a:t>
            </a:r>
            <a:endParaRPr lang="en-US" altLang="zh-CN" sz="3733" kern="0" dirty="0" smtClean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April 5, 2005 – Linus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发布首个</a:t>
            </a:r>
            <a:r>
              <a:rPr lang="en-US" altLang="zh-CN" sz="3733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版本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June 15, 2005 - </a:t>
            </a:r>
            <a:r>
              <a:rPr lang="en-US" altLang="zh-CN" sz="3733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 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用作</a:t>
            </a:r>
            <a:r>
              <a:rPr lang="en-US" altLang="zh-CN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Linux</a:t>
            </a:r>
            <a:r>
              <a:rPr lang="zh-CN" altLang="en-US" sz="3733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</a:rPr>
              <a:t>源码版本控制</a:t>
            </a:r>
            <a:endParaRPr lang="en-US" altLang="zh-CN" sz="42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/>
              <a:t>储藏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72706" name="矩形 6"/>
          <p:cNvSpPr>
            <a:spLocks noChangeArrowheads="1"/>
          </p:cNvSpPr>
          <p:nvPr/>
        </p:nvSpPr>
        <p:spPr bwMode="auto">
          <a:xfrm>
            <a:off x="1008063" y="1436688"/>
            <a:ext cx="86407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stash</a:t>
            </a:r>
            <a:r>
              <a:rPr lang="zh-CN" altLang="en-US" sz="2400" dirty="0">
                <a:latin typeface="Arial" charset="0"/>
              </a:rPr>
              <a:t> </a:t>
            </a:r>
            <a:r>
              <a:rPr lang="en-US" altLang="zh-CN" sz="2400" dirty="0">
                <a:latin typeface="Arial" charset="0"/>
              </a:rPr>
              <a:t>save</a:t>
            </a:r>
            <a:r>
              <a:rPr lang="zh-CN" altLang="en-US" sz="2400" dirty="0">
                <a:latin typeface="Arial" charset="0"/>
              </a:rPr>
              <a:t> </a:t>
            </a:r>
            <a:r>
              <a:rPr lang="en-US" altLang="zh-CN" sz="2400" dirty="0">
                <a:latin typeface="Arial" charset="0"/>
              </a:rPr>
              <a:t>“</a:t>
            </a:r>
            <a:r>
              <a:rPr lang="zh-CN" altLang="en-US" sz="2400" dirty="0">
                <a:latin typeface="Arial" charset="0"/>
              </a:rPr>
              <a:t>注释</a:t>
            </a:r>
            <a:r>
              <a:rPr lang="en-US" altLang="zh-CN" sz="2400" dirty="0">
                <a:latin typeface="Arial" charset="0"/>
              </a:rPr>
              <a:t>”</a:t>
            </a:r>
            <a:r>
              <a:rPr lang="zh-CN" altLang="en-US" sz="2400" dirty="0">
                <a:latin typeface="Arial" charset="0"/>
              </a:rPr>
              <a:t>  </a:t>
            </a:r>
            <a:r>
              <a:rPr lang="en-US" altLang="zh-CN" sz="2400" dirty="0">
                <a:latin typeface="Arial" charset="0"/>
              </a:rPr>
              <a:t>#</a:t>
            </a:r>
            <a:r>
              <a:rPr lang="zh-CN" altLang="en-US" sz="2400" dirty="0">
                <a:latin typeface="Arial" charset="0"/>
              </a:rPr>
              <a:t>只能贮藏暂存区和未暂存的内容</a:t>
            </a:r>
          </a:p>
        </p:txBody>
      </p:sp>
      <p:sp>
        <p:nvSpPr>
          <p:cNvPr id="72707" name="矩形 8"/>
          <p:cNvSpPr>
            <a:spLocks noChangeArrowheads="1"/>
          </p:cNvSpPr>
          <p:nvPr/>
        </p:nvSpPr>
        <p:spPr bwMode="auto">
          <a:xfrm>
            <a:off x="1000125" y="2759075"/>
            <a:ext cx="4460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stash</a:t>
            </a:r>
            <a:r>
              <a:rPr lang="zh-CN" altLang="en-US" sz="2400" dirty="0">
                <a:latin typeface="Arial" charset="0"/>
              </a:rPr>
              <a:t> </a:t>
            </a:r>
            <a:r>
              <a:rPr lang="en-US" altLang="zh-CN" sz="2400" dirty="0">
                <a:latin typeface="Arial" charset="0"/>
              </a:rPr>
              <a:t>list</a:t>
            </a:r>
            <a:r>
              <a:rPr lang="zh-CN" altLang="en-US" sz="2400" dirty="0">
                <a:latin typeface="Arial" charset="0"/>
              </a:rPr>
              <a:t> </a:t>
            </a:r>
            <a:r>
              <a:rPr lang="en-US" altLang="zh-CN" sz="2400" dirty="0">
                <a:latin typeface="Arial" charset="0"/>
              </a:rPr>
              <a:t>#</a:t>
            </a:r>
            <a:r>
              <a:rPr lang="zh-CN" altLang="en-US" sz="2400" dirty="0">
                <a:latin typeface="Arial" charset="0"/>
              </a:rPr>
              <a:t>查看本地的贮藏</a:t>
            </a:r>
          </a:p>
        </p:txBody>
      </p:sp>
      <p:sp>
        <p:nvSpPr>
          <p:cNvPr id="72708" name="矩形 10"/>
          <p:cNvSpPr>
            <a:spLocks noChangeArrowheads="1"/>
          </p:cNvSpPr>
          <p:nvPr/>
        </p:nvSpPr>
        <p:spPr bwMode="auto">
          <a:xfrm>
            <a:off x="1000125" y="4010025"/>
            <a:ext cx="6211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stash pop --index stash@{0}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恢复贮藏</a:t>
            </a:r>
          </a:p>
        </p:txBody>
      </p:sp>
      <p:sp>
        <p:nvSpPr>
          <p:cNvPr id="72709" name="矩形 11"/>
          <p:cNvSpPr>
            <a:spLocks noChangeArrowheads="1"/>
          </p:cNvSpPr>
          <p:nvPr/>
        </p:nvSpPr>
        <p:spPr bwMode="auto">
          <a:xfrm>
            <a:off x="1000125" y="5289550"/>
            <a:ext cx="5287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stash drop stash@{0}</a:t>
            </a:r>
            <a:r>
              <a:rPr lang="zh-CN" altLang="en-US" sz="2400">
                <a:latin typeface="Arial" charset="0"/>
              </a:rPr>
              <a:t> </a:t>
            </a:r>
            <a:r>
              <a:rPr lang="en-US" altLang="zh-CN" sz="2400">
                <a:latin typeface="Arial" charset="0"/>
              </a:rPr>
              <a:t>#</a:t>
            </a:r>
            <a:r>
              <a:rPr lang="zh-CN" altLang="en-US" sz="2400">
                <a:latin typeface="Arial" charset="0"/>
              </a:rPr>
              <a:t>删除贮藏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远程仓库的使用</a:t>
            </a:r>
          </a:p>
        </p:txBody>
      </p:sp>
      <p:sp>
        <p:nvSpPr>
          <p:cNvPr id="74754" name="矩形 5"/>
          <p:cNvSpPr>
            <a:spLocks noChangeArrowheads="1"/>
          </p:cNvSpPr>
          <p:nvPr/>
        </p:nvSpPr>
        <p:spPr bwMode="auto">
          <a:xfrm>
            <a:off x="239713" y="1439863"/>
            <a:ext cx="2646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>
                <a:latin typeface="Arial" charset="0"/>
              </a:rPr>
              <a:t>查看当前的远程库</a:t>
            </a:r>
          </a:p>
        </p:txBody>
      </p:sp>
      <p:sp>
        <p:nvSpPr>
          <p:cNvPr id="74755" name="矩形 12"/>
          <p:cNvSpPr>
            <a:spLocks noChangeArrowheads="1"/>
          </p:cNvSpPr>
          <p:nvPr/>
        </p:nvSpPr>
        <p:spPr bwMode="auto">
          <a:xfrm>
            <a:off x="336550" y="1920875"/>
            <a:ext cx="7875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clone lvlin@192.168.60.45:repos/</a:t>
            </a:r>
            <a:r>
              <a:rPr lang="en-US" altLang="zh-CN" sz="2400" dirty="0" err="1">
                <a:latin typeface="Arial" charset="0"/>
              </a:rPr>
              <a:t>share.git</a:t>
            </a:r>
            <a:endParaRPr lang="zh-CN" altLang="en-US" sz="2400" dirty="0">
              <a:latin typeface="Arial" charset="0"/>
            </a:endParaRPr>
          </a:p>
        </p:txBody>
      </p:sp>
      <p:sp>
        <p:nvSpPr>
          <p:cNvPr id="74756" name="矩形 13"/>
          <p:cNvSpPr>
            <a:spLocks noChangeArrowheads="1"/>
          </p:cNvSpPr>
          <p:nvPr/>
        </p:nvSpPr>
        <p:spPr bwMode="auto">
          <a:xfrm>
            <a:off x="336550" y="2497138"/>
            <a:ext cx="2151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remote -v</a:t>
            </a:r>
            <a:endParaRPr lang="zh-CN" altLang="en-US" sz="2400" dirty="0">
              <a:latin typeface="Arial" charset="0"/>
            </a:endParaRPr>
          </a:p>
        </p:txBody>
      </p:sp>
      <p:sp>
        <p:nvSpPr>
          <p:cNvPr id="74757" name="矩形 14"/>
          <p:cNvSpPr>
            <a:spLocks noChangeArrowheads="1"/>
          </p:cNvSpPr>
          <p:nvPr/>
        </p:nvSpPr>
        <p:spPr bwMode="auto">
          <a:xfrm>
            <a:off x="311150" y="3232150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>
                <a:latin typeface="Arial" charset="0"/>
              </a:rPr>
              <a:t>添加远程仓库</a:t>
            </a:r>
          </a:p>
        </p:txBody>
      </p:sp>
      <p:sp>
        <p:nvSpPr>
          <p:cNvPr id="74758" name="矩形 15"/>
          <p:cNvSpPr>
            <a:spLocks noChangeArrowheads="1"/>
          </p:cNvSpPr>
          <p:nvPr/>
        </p:nvSpPr>
        <p:spPr bwMode="auto">
          <a:xfrm>
            <a:off x="407988" y="3810000"/>
            <a:ext cx="8645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latin typeface="Arial" charset="0"/>
              </a:rPr>
              <a:t>$ git remote add origin lvlin@192.168.60.45:repos/share.git</a:t>
            </a:r>
            <a:endParaRPr lang="zh-CN" altLang="en-US" sz="240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远程仓库的使用</a:t>
            </a:r>
          </a:p>
        </p:txBody>
      </p:sp>
      <p:sp>
        <p:nvSpPr>
          <p:cNvPr id="75778" name="矩形 17"/>
          <p:cNvSpPr>
            <a:spLocks noChangeArrowheads="1"/>
          </p:cNvSpPr>
          <p:nvPr/>
        </p:nvSpPr>
        <p:spPr bwMode="auto">
          <a:xfrm>
            <a:off x="431800" y="1700213"/>
            <a:ext cx="2954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>
                <a:latin typeface="Arial" charset="0"/>
              </a:rPr>
              <a:t>推送数据到远程仓库</a:t>
            </a:r>
          </a:p>
        </p:txBody>
      </p:sp>
      <p:sp>
        <p:nvSpPr>
          <p:cNvPr id="75779" name="矩形 18"/>
          <p:cNvSpPr>
            <a:spLocks noChangeArrowheads="1"/>
          </p:cNvSpPr>
          <p:nvPr/>
        </p:nvSpPr>
        <p:spPr bwMode="auto">
          <a:xfrm>
            <a:off x="431800" y="2306638"/>
            <a:ext cx="3386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push origin master</a:t>
            </a:r>
            <a:endParaRPr lang="zh-CN" altLang="en-US" sz="2400" dirty="0">
              <a:latin typeface="Arial" charset="0"/>
            </a:endParaRPr>
          </a:p>
        </p:txBody>
      </p:sp>
      <p:sp>
        <p:nvSpPr>
          <p:cNvPr id="75780" name="矩形 19"/>
          <p:cNvSpPr>
            <a:spLocks noChangeArrowheads="1"/>
          </p:cNvSpPr>
          <p:nvPr/>
        </p:nvSpPr>
        <p:spPr bwMode="auto">
          <a:xfrm>
            <a:off x="431800" y="3551238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>
                <a:latin typeface="Arial" charset="0"/>
              </a:rPr>
              <a:t>查看远程仓库信息</a:t>
            </a:r>
          </a:p>
        </p:txBody>
      </p:sp>
      <p:sp>
        <p:nvSpPr>
          <p:cNvPr id="75781" name="矩形 20"/>
          <p:cNvSpPr>
            <a:spLocks noChangeArrowheads="1"/>
          </p:cNvSpPr>
          <p:nvPr/>
        </p:nvSpPr>
        <p:spPr bwMode="auto">
          <a:xfrm>
            <a:off x="431800" y="4224338"/>
            <a:ext cx="3454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dirty="0">
                <a:latin typeface="Arial" charset="0"/>
              </a:rPr>
              <a:t>$ </a:t>
            </a:r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remote show origin</a:t>
            </a:r>
            <a:endParaRPr lang="zh-CN" altLang="en-US" sz="2400" dirty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zh-CN" altLang="en-US" dirty="0">
                <a:latin typeface="Songti SC" charset="-122"/>
                <a:ea typeface="Songti SC" charset="-122"/>
                <a:cs typeface="Songti SC" charset="-122"/>
              </a:rPr>
              <a:t>常用命令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9320" y="1303916"/>
            <a:ext cx="11518400" cy="5159474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1.</a:t>
            </a:r>
            <a:r>
              <a:rPr lang="zh-CN" altLang="en-US" dirty="0">
                <a:latin typeface="Arial" charset="0"/>
              </a:rPr>
              <a:t>复制远程仓库：</a:t>
            </a:r>
            <a:r>
              <a:rPr lang="en-US" altLang="zh-CN" dirty="0" err="1">
                <a:latin typeface="Arial" charset="0"/>
              </a:rPr>
              <a:t>git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clone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  <a:hlinkClick r:id="rId2"/>
              </a:rPr>
              <a:t>https://</a:t>
            </a:r>
            <a:r>
              <a:rPr lang="en-US" altLang="zh-CN" dirty="0" smtClean="0">
                <a:latin typeface="Arial" charset="0"/>
                <a:hlinkClick r:id="rId2"/>
              </a:rPr>
              <a:t>github.com/xxxx/xxxx.git</a:t>
            </a:r>
            <a:endParaRPr lang="en-US" altLang="zh-CN" dirty="0" smtClean="0">
              <a:latin typeface="Arial" charset="0"/>
            </a:endParaRPr>
          </a:p>
          <a:p>
            <a:r>
              <a:rPr lang="en-US" altLang="zh-CN" dirty="0" smtClean="0">
                <a:latin typeface="Arial" charset="0"/>
              </a:rPr>
              <a:t>2.</a:t>
            </a:r>
            <a:r>
              <a:rPr lang="zh-CN" altLang="en-US" dirty="0" smtClean="0">
                <a:latin typeface="Arial" charset="0"/>
              </a:rPr>
              <a:t>拉取远程代码：</a:t>
            </a:r>
            <a:r>
              <a:rPr lang="en-US" altLang="zh-CN" dirty="0">
                <a:latin typeface="Arial" charset="0"/>
              </a:rPr>
              <a:t> </a:t>
            </a:r>
            <a:r>
              <a:rPr lang="en-US" altLang="zh-CN" dirty="0" err="1">
                <a:latin typeface="Arial" charset="0"/>
              </a:rPr>
              <a:t>git</a:t>
            </a:r>
            <a:r>
              <a:rPr lang="en-US" altLang="zh-CN" dirty="0">
                <a:latin typeface="Arial" charset="0"/>
              </a:rPr>
              <a:t> pull </a:t>
            </a:r>
            <a:r>
              <a:rPr lang="en-US" altLang="zh-CN" dirty="0" smtClean="0">
                <a:latin typeface="Arial" charset="0"/>
              </a:rPr>
              <a:t>origin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</a:rPr>
              <a:t>master</a:t>
            </a:r>
          </a:p>
          <a:p>
            <a:r>
              <a:rPr lang="en-US" altLang="zh-CN" dirty="0" smtClean="0">
                <a:latin typeface="Arial" charset="0"/>
              </a:rPr>
              <a:t>3.</a:t>
            </a:r>
            <a:r>
              <a:rPr lang="zh-CN" altLang="en-US" dirty="0" smtClean="0">
                <a:latin typeface="Arial" charset="0"/>
              </a:rPr>
              <a:t>查看本地文件状态：</a:t>
            </a:r>
            <a:r>
              <a:rPr lang="en-US" altLang="zh-CN" dirty="0" err="1" smtClean="0">
                <a:latin typeface="Arial" charset="0"/>
              </a:rPr>
              <a:t>git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status</a:t>
            </a:r>
          </a:p>
          <a:p>
            <a:r>
              <a:rPr lang="en-US" altLang="zh-CN" dirty="0" smtClean="0">
                <a:latin typeface="Arial" charset="0"/>
              </a:rPr>
              <a:t>4.</a:t>
            </a:r>
            <a:r>
              <a:rPr lang="zh-CN" altLang="en-US" dirty="0">
                <a:latin typeface="Arial" charset="0"/>
              </a:rPr>
              <a:t>创建分支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en-US" altLang="zh-CN" dirty="0" err="1">
                <a:latin typeface="Arial" charset="0"/>
              </a:rPr>
              <a:t>git</a:t>
            </a:r>
            <a:r>
              <a:rPr lang="en-US" altLang="zh-CN" dirty="0">
                <a:latin typeface="Arial" charset="0"/>
              </a:rPr>
              <a:t> branch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</a:rPr>
              <a:t>xxx</a:t>
            </a:r>
          </a:p>
          <a:p>
            <a:r>
              <a:rPr lang="en-US" altLang="zh-CN" dirty="0" smtClean="0">
                <a:latin typeface="Arial" charset="0"/>
              </a:rPr>
              <a:t>5.</a:t>
            </a:r>
            <a:r>
              <a:rPr lang="zh-CN" altLang="en-US" dirty="0" smtClean="0">
                <a:latin typeface="Arial" charset="0"/>
              </a:rPr>
              <a:t>切换</a:t>
            </a:r>
            <a:r>
              <a:rPr lang="zh-CN" altLang="en-US" dirty="0">
                <a:latin typeface="Arial" charset="0"/>
              </a:rPr>
              <a:t>分支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en-US" altLang="zh-CN" dirty="0" err="1">
                <a:latin typeface="Arial" charset="0"/>
              </a:rPr>
              <a:t>git</a:t>
            </a:r>
            <a:r>
              <a:rPr lang="en-US" altLang="zh-CN" dirty="0">
                <a:latin typeface="Arial" charset="0"/>
              </a:rPr>
              <a:t> checkout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</a:rPr>
              <a:t>xxx</a:t>
            </a:r>
          </a:p>
          <a:p>
            <a:r>
              <a:rPr lang="en-US" altLang="zh-CN" dirty="0">
                <a:latin typeface="Arial" charset="0"/>
              </a:rPr>
              <a:t>6.</a:t>
            </a:r>
            <a:r>
              <a:rPr lang="zh-CN" altLang="en-US" dirty="0">
                <a:latin typeface="Arial" charset="0"/>
              </a:rPr>
              <a:t>合并分支：</a:t>
            </a:r>
            <a:r>
              <a:rPr lang="en-US" altLang="zh-CN" dirty="0" err="1">
                <a:latin typeface="Arial" charset="0"/>
              </a:rPr>
              <a:t>git</a:t>
            </a:r>
            <a:r>
              <a:rPr lang="en-US" altLang="zh-CN" dirty="0">
                <a:latin typeface="Arial" charset="0"/>
              </a:rPr>
              <a:t> merge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</a:rPr>
              <a:t>xxx</a:t>
            </a:r>
          </a:p>
          <a:p>
            <a:r>
              <a:rPr lang="en-US" altLang="zh-CN" dirty="0" smtClean="0">
                <a:latin typeface="Arial" charset="0"/>
              </a:rPr>
              <a:t>7.</a:t>
            </a:r>
            <a:r>
              <a:rPr lang="zh-CN" altLang="en-US" dirty="0">
                <a:latin typeface="Arial" charset="0"/>
              </a:rPr>
              <a:t>删除分支：</a:t>
            </a:r>
            <a:r>
              <a:rPr lang="en-US" altLang="zh-CN" dirty="0">
                <a:latin typeface="Arial" charset="0"/>
              </a:rPr>
              <a:t> </a:t>
            </a:r>
            <a:r>
              <a:rPr lang="en-US" altLang="zh-CN" dirty="0" err="1">
                <a:latin typeface="Arial" charset="0"/>
              </a:rPr>
              <a:t>git</a:t>
            </a:r>
            <a:r>
              <a:rPr lang="en-US" altLang="zh-CN" dirty="0">
                <a:latin typeface="Arial" charset="0"/>
              </a:rPr>
              <a:t> branch -d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</a:rPr>
              <a:t>xxx</a:t>
            </a:r>
            <a:endParaRPr lang="en-US" altLang="zh-CN" dirty="0">
              <a:solidFill>
                <a:srgbClr val="FF0000"/>
              </a:solidFill>
              <a:latin typeface="Arial" charset="0"/>
            </a:endParaRPr>
          </a:p>
          <a:p>
            <a:r>
              <a:rPr lang="en-US" altLang="zh-CN" dirty="0">
                <a:latin typeface="Arial" charset="0"/>
              </a:rPr>
              <a:t>8</a:t>
            </a:r>
            <a:r>
              <a:rPr lang="en-US" altLang="zh-CN" dirty="0" smtClean="0">
                <a:latin typeface="Arial" charset="0"/>
              </a:rPr>
              <a:t>.</a:t>
            </a:r>
            <a:r>
              <a:rPr lang="zh-CN" altLang="en-US" dirty="0" smtClean="0">
                <a:latin typeface="Arial" charset="0"/>
              </a:rPr>
              <a:t>把文件加入暂存区：</a:t>
            </a:r>
            <a:r>
              <a:rPr lang="en-US" altLang="zh-CN" dirty="0" err="1" smtClean="0">
                <a:latin typeface="Arial" charset="0"/>
              </a:rPr>
              <a:t>git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add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</a:rPr>
              <a:t>xxx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或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altLang="zh-CN" dirty="0" err="1">
                <a:latin typeface="Arial" charset="0"/>
              </a:rPr>
              <a:t>git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stage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</a:rPr>
              <a:t>xxx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</a:rPr>
              <a:t> </a:t>
            </a:r>
            <a:endParaRPr lang="en-US" altLang="zh-CN" dirty="0" smtClean="0">
              <a:solidFill>
                <a:srgbClr val="FF0000"/>
              </a:solidFill>
              <a:latin typeface="Arial" charset="0"/>
            </a:endParaRPr>
          </a:p>
          <a:p>
            <a:r>
              <a:rPr lang="en-US" altLang="zh-CN" dirty="0" smtClean="0">
                <a:latin typeface="Arial" charset="0"/>
              </a:rPr>
              <a:t>9.</a:t>
            </a:r>
            <a:r>
              <a:rPr lang="zh-CN" altLang="en-US" dirty="0" smtClean="0">
                <a:latin typeface="Arial" charset="0"/>
              </a:rPr>
              <a:t>提交修改：</a:t>
            </a:r>
            <a:r>
              <a:rPr lang="en-US" altLang="zh-CN" dirty="0" err="1" smtClean="0">
                <a:latin typeface="Arial" charset="0"/>
              </a:rPr>
              <a:t>git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commit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mr-IN" altLang="zh-CN" dirty="0" smtClean="0">
                <a:latin typeface="Arial" charset="0"/>
              </a:rPr>
              <a:t>–</a:t>
            </a:r>
            <a:r>
              <a:rPr lang="en-US" altLang="zh-CN" dirty="0" smtClean="0">
                <a:latin typeface="Arial" charset="0"/>
              </a:rPr>
              <a:t>m</a:t>
            </a:r>
            <a:r>
              <a:rPr lang="zh-CN" altLang="en-US" dirty="0" smtClean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”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</a:rPr>
              <a:t>xxx</a:t>
            </a:r>
            <a:r>
              <a:rPr lang="en-US" altLang="zh-CN" dirty="0" smtClean="0">
                <a:latin typeface="Arial" charset="0"/>
              </a:rPr>
              <a:t>”</a:t>
            </a:r>
          </a:p>
          <a:p>
            <a:r>
              <a:rPr lang="en-US" altLang="zh-CN" dirty="0" smtClean="0">
                <a:latin typeface="Arial" charset="0"/>
              </a:rPr>
              <a:t>10.</a:t>
            </a:r>
            <a:r>
              <a:rPr lang="zh-CN" altLang="en-US" dirty="0" smtClean="0">
                <a:latin typeface="Arial" charset="0"/>
              </a:rPr>
              <a:t>推送本地更新到远程：</a:t>
            </a:r>
            <a:r>
              <a:rPr lang="en-US" altLang="zh-CN" dirty="0" err="1" smtClean="0">
                <a:latin typeface="Arial" charset="0"/>
              </a:rPr>
              <a:t>git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push origin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</a:rPr>
              <a:t>master</a:t>
            </a:r>
            <a:endParaRPr lang="zh-CN" altLang="en-US" dirty="0">
              <a:solidFill>
                <a:srgbClr val="FF0000"/>
              </a:solidFill>
              <a:latin typeface="Arial" charset="0"/>
            </a:endParaRPr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62080" y="1818303"/>
            <a:ext cx="342375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333333"/>
                </a:solidFill>
                <a:latin typeface="Trebuchet MS" charset="0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lang="en-US" altLang="zh-CN" sz="2400" dirty="0" err="1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it</a:t>
            </a:r>
            <a:r>
              <a:rPr lang="en-US" altLang="zh-CN" sz="2400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fetch </a:t>
            </a:r>
            <a:r>
              <a:rPr lang="zh-CN" altLang="en-US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sz="2400" dirty="0" err="1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lang="en-US" altLang="zh-CN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merge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80450" y="3008985"/>
            <a:ext cx="280237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charset="0"/>
              </a:rPr>
              <a:t>git</a:t>
            </a:r>
            <a:r>
              <a:rPr lang="en-US" altLang="zh-CN" sz="2400" dirty="0">
                <a:latin typeface="Arial" charset="0"/>
              </a:rPr>
              <a:t> checkout </a:t>
            </a:r>
            <a:r>
              <a:rPr lang="mr-IN" altLang="zh-CN" sz="2400" dirty="0" smtClean="0">
                <a:latin typeface="Arial" charset="0"/>
              </a:rPr>
              <a:t>–</a:t>
            </a:r>
            <a:r>
              <a:rPr lang="en-US" altLang="zh-CN" sz="2400" dirty="0" smtClean="0">
                <a:latin typeface="Arial" charset="0"/>
              </a:rPr>
              <a:t>b </a:t>
            </a:r>
            <a:r>
              <a:rPr lang="en-US" altLang="zh-CN" sz="2400" dirty="0" smtClean="0">
                <a:solidFill>
                  <a:srgbClr val="FF0000"/>
                </a:solidFill>
                <a:latin typeface="Arial" charset="0"/>
              </a:rPr>
              <a:t>xxx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7062080" y="5340998"/>
            <a:ext cx="411522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rial" charset="0"/>
              </a:rPr>
              <a:t>git commit -</a:t>
            </a:r>
            <a:r>
              <a:rPr lang="en-US" altLang="zh-CN" sz="2400" dirty="0">
                <a:latin typeface="Arial" charset="0"/>
              </a:rPr>
              <a:t>a</a:t>
            </a:r>
            <a:r>
              <a:rPr lang="zh-CN" altLang="en-US" sz="2400" dirty="0">
                <a:latin typeface="Arial" charset="0"/>
              </a:rPr>
              <a:t>m "&lt;message&gt;"</a:t>
            </a:r>
          </a:p>
        </p:txBody>
      </p:sp>
    </p:spTree>
    <p:extLst>
      <p:ext uri="{BB962C8B-B14F-4D97-AF65-F5344CB8AC3E}">
        <p14:creationId xmlns:p14="http://schemas.microsoft.com/office/powerpoint/2010/main" val="1873255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分支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90" y="2634867"/>
            <a:ext cx="8844096" cy="25647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18583" y="1495012"/>
            <a:ext cx="1641513" cy="52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8934680" y="2093204"/>
            <a:ext cx="198303" cy="672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 11"/>
          <p:cNvGrpSpPr/>
          <p:nvPr/>
        </p:nvGrpSpPr>
        <p:grpSpPr>
          <a:xfrm>
            <a:off x="1441460" y="5769424"/>
            <a:ext cx="9734539" cy="413661"/>
            <a:chOff x="1441461" y="5889167"/>
            <a:chExt cx="8850086" cy="413661"/>
          </a:xfrm>
        </p:grpSpPr>
        <p:sp>
          <p:nvSpPr>
            <p:cNvPr id="13" name="右箭头 12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33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branch iss53</a:t>
            </a:r>
            <a:br>
              <a:rPr lang="en-US" altLang="zh-CN" dirty="0"/>
            </a:b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checkout iss53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61" y="1720319"/>
            <a:ext cx="8551625" cy="4168918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1441461" y="5889167"/>
            <a:ext cx="8850086" cy="413661"/>
            <a:chOff x="1441461" y="5889167"/>
            <a:chExt cx="8850086" cy="413661"/>
          </a:xfrm>
        </p:grpSpPr>
        <p:sp>
          <p:nvSpPr>
            <p:cNvPr id="3" name="右箭头 2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671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en-US" altLang="zh-CN" dirty="0"/>
              <a:t> commit -a -m </a:t>
            </a:r>
            <a:r>
              <a:rPr lang="en-US" altLang="zh-CN" dirty="0" smtClean="0"/>
              <a:t>’change for </a:t>
            </a:r>
            <a:r>
              <a:rPr lang="en-US" altLang="zh-CN" dirty="0"/>
              <a:t>[issue 53]'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00200"/>
            <a:ext cx="10160000" cy="3657600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1441460" y="5769424"/>
            <a:ext cx="9734539" cy="413661"/>
            <a:chOff x="1441461" y="5889167"/>
            <a:chExt cx="8850086" cy="413661"/>
          </a:xfrm>
        </p:grpSpPr>
        <p:sp>
          <p:nvSpPr>
            <p:cNvPr id="5" name="右箭头 4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426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checkout master</a:t>
            </a:r>
            <a:br>
              <a:rPr lang="en-US" altLang="zh-CN" dirty="0"/>
            </a:br>
            <a:r>
              <a:rPr lang="en-US" altLang="zh-CN" dirty="0" err="1"/>
              <a:t>git</a:t>
            </a:r>
            <a:r>
              <a:rPr lang="en-US" altLang="zh-CN" dirty="0"/>
              <a:t> checkout -b hotfix</a:t>
            </a:r>
            <a:br>
              <a:rPr lang="en-US" altLang="zh-CN" dirty="0"/>
            </a:br>
            <a:r>
              <a:rPr lang="en-US" altLang="zh-CN" dirty="0" err="1"/>
              <a:t>git</a:t>
            </a:r>
            <a:r>
              <a:rPr lang="en-US" altLang="zh-CN" dirty="0"/>
              <a:t> commit -a -m 'fixed the broken email address'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02" y="2126733"/>
            <a:ext cx="9325218" cy="4464448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1441461" y="6400796"/>
            <a:ext cx="9150340" cy="413661"/>
            <a:chOff x="1441461" y="5889167"/>
            <a:chExt cx="8850086" cy="413661"/>
          </a:xfrm>
        </p:grpSpPr>
        <p:sp>
          <p:nvSpPr>
            <p:cNvPr id="5" name="右箭头 4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3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checkout master</a:t>
            </a:r>
            <a:br>
              <a:rPr lang="en-US" altLang="zh-CN" dirty="0"/>
            </a:br>
            <a:r>
              <a:rPr lang="en-US" altLang="zh-CN" dirty="0" err="1"/>
              <a:t>git</a:t>
            </a:r>
            <a:r>
              <a:rPr lang="en-US" altLang="zh-CN" dirty="0"/>
              <a:t> merge hotfix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21" y="1250651"/>
            <a:ext cx="8425980" cy="5055588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1441460" y="6193968"/>
            <a:ext cx="9734539" cy="413661"/>
            <a:chOff x="1441461" y="5889167"/>
            <a:chExt cx="8850086" cy="413661"/>
          </a:xfrm>
        </p:grpSpPr>
        <p:sp>
          <p:nvSpPr>
            <p:cNvPr id="5" name="右箭头 4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563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checkout iss53</a:t>
            </a:r>
            <a:br>
              <a:rPr lang="en-US" altLang="zh-CN" dirty="0"/>
            </a:br>
            <a:r>
              <a:rPr lang="en-US" altLang="zh-CN" dirty="0" err="1"/>
              <a:t>git</a:t>
            </a:r>
            <a:r>
              <a:rPr lang="en-US" altLang="zh-CN" dirty="0"/>
              <a:t> commit -a -m 'finished </a:t>
            </a:r>
            <a:r>
              <a:rPr lang="en-US" altLang="zh-CN" dirty="0" smtClean="0"/>
              <a:t>[</a:t>
            </a:r>
            <a:r>
              <a:rPr lang="en-US" altLang="zh-CN" dirty="0"/>
              <a:t>issue 53]'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12" y="1301586"/>
            <a:ext cx="9824598" cy="4678965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1441460" y="5769424"/>
            <a:ext cx="9734539" cy="413661"/>
            <a:chOff x="1441461" y="5889167"/>
            <a:chExt cx="8850086" cy="413661"/>
          </a:xfrm>
        </p:grpSpPr>
        <p:sp>
          <p:nvSpPr>
            <p:cNvPr id="6" name="右箭头 5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081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Git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is a 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free and open source distributed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version control system designed to handle everything from small to very large projects with speed and efficiency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kumimoji="1" lang="zh-CN" altLang="en-US" dirty="0"/>
              <a:t>分布式 </a:t>
            </a:r>
            <a:r>
              <a:rPr kumimoji="1" lang="en-US" altLang="zh-CN" dirty="0"/>
              <a:t>vs </a:t>
            </a:r>
            <a:r>
              <a:rPr kumimoji="1" lang="zh-CN" altLang="en-US" dirty="0"/>
              <a:t>集中管理 （多份版本库 </a:t>
            </a:r>
            <a:r>
              <a:rPr kumimoji="1" lang="en-US" altLang="zh-CN" dirty="0"/>
              <a:t>vs </a:t>
            </a:r>
            <a:r>
              <a:rPr kumimoji="1" lang="zh-CN" altLang="en-US" dirty="0"/>
              <a:t>一份版本库，设想下版本服务器挂了？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;</a:t>
            </a:r>
          </a:p>
          <a:p>
            <a:r>
              <a:rPr kumimoji="1" lang="zh-CN" altLang="en-US" dirty="0" smtClean="0"/>
              <a:t>无需</a:t>
            </a:r>
            <a:r>
              <a:rPr kumimoji="1" lang="zh-CN" altLang="en-US" dirty="0"/>
              <a:t>网络，随时随地进行版本控制，在没有网络的情况下你想回退到某个版本</a:t>
            </a:r>
            <a:r>
              <a:rPr kumimoji="1" lang="en-US" altLang="zh-CN" dirty="0" err="1"/>
              <a:t>svn</a:t>
            </a:r>
            <a:r>
              <a:rPr kumimoji="1" lang="zh-CN" altLang="en-US" dirty="0"/>
              <a:t>基本没戏</a:t>
            </a:r>
            <a:r>
              <a:rPr kumimoji="1" lang="zh-CN" altLang="en-US" dirty="0" smtClean="0"/>
              <a:t>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分支</a:t>
            </a:r>
            <a:r>
              <a:rPr kumimoji="1" lang="zh-CN" altLang="en-US" dirty="0"/>
              <a:t>的新建、合并非常方便、快速，没有任何成本，基本不耗时，</a:t>
            </a:r>
            <a:r>
              <a:rPr kumimoji="1" lang="en-US" altLang="zh-CN" dirty="0" err="1"/>
              <a:t>svn</a:t>
            </a:r>
            <a:r>
              <a:rPr kumimoji="1" lang="zh-CN" altLang="en-US" dirty="0"/>
              <a:t>的版本基本上等同于又复制了一份代码；</a:t>
            </a:r>
          </a:p>
        </p:txBody>
      </p:sp>
    </p:spTree>
    <p:extLst>
      <p:ext uri="{BB962C8B-B14F-4D97-AF65-F5344CB8AC3E}">
        <p14:creationId xmlns:p14="http://schemas.microsoft.com/office/powerpoint/2010/main" val="2140317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checkout master</a:t>
            </a:r>
            <a:br>
              <a:rPr lang="en-US" altLang="zh-CN" dirty="0"/>
            </a:br>
            <a:r>
              <a:rPr lang="en-US" altLang="zh-CN" dirty="0" err="1"/>
              <a:t>git</a:t>
            </a:r>
            <a:r>
              <a:rPr lang="en-US" altLang="zh-CN" dirty="0"/>
              <a:t> merge iss53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1" y="1296089"/>
            <a:ext cx="10160000" cy="4838700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1441460" y="5878283"/>
            <a:ext cx="9734539" cy="413661"/>
            <a:chOff x="1441461" y="5889167"/>
            <a:chExt cx="8850086" cy="413661"/>
          </a:xfrm>
        </p:grpSpPr>
        <p:sp>
          <p:nvSpPr>
            <p:cNvPr id="6" name="右箭头 5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12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合并完成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81" y="1605756"/>
            <a:ext cx="10160000" cy="4013200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1441460" y="5769424"/>
            <a:ext cx="9734539" cy="413661"/>
            <a:chOff x="1441461" y="5889167"/>
            <a:chExt cx="8850086" cy="413661"/>
          </a:xfrm>
        </p:grpSpPr>
        <p:sp>
          <p:nvSpPr>
            <p:cNvPr id="6" name="右箭头 5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558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43" y="174172"/>
            <a:ext cx="8064951" cy="6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rebase</a:t>
            </a:r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1441460" y="5900056"/>
            <a:ext cx="9734539" cy="413661"/>
            <a:chOff x="1441461" y="5889167"/>
            <a:chExt cx="8850086" cy="413661"/>
          </a:xfrm>
        </p:grpSpPr>
        <p:sp>
          <p:nvSpPr>
            <p:cNvPr id="8" name="右箭头 7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956011" y="1204104"/>
            <a:ext cx="8280400" cy="4310404"/>
            <a:chOff x="1956011" y="1269420"/>
            <a:chExt cx="8280400" cy="431040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6011" y="1269420"/>
              <a:ext cx="8280400" cy="40386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315075" y="1762802"/>
              <a:ext cx="971550" cy="5000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master</a:t>
              </a:r>
              <a:endParaRPr kumimoji="1"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6308729" y="5079761"/>
              <a:ext cx="971550" cy="5000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iss53</a:t>
              </a:r>
              <a:endParaRPr kumimoji="1" lang="zh-CN" altLang="en-US" dirty="0"/>
            </a:p>
          </p:txBody>
        </p:sp>
        <p:cxnSp>
          <p:nvCxnSpPr>
            <p:cNvPr id="13" name="直线箭头连接符 12"/>
            <p:cNvCxnSpPr>
              <a:stCxn id="6" idx="0"/>
            </p:cNvCxnSpPr>
            <p:nvPr/>
          </p:nvCxnSpPr>
          <p:spPr>
            <a:xfrm flipV="1">
              <a:off x="6794504" y="4539343"/>
              <a:ext cx="0" cy="5404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446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checkout iss53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/>
              <a:t>git</a:t>
            </a:r>
            <a:r>
              <a:rPr lang="en-US" altLang="zh-CN" dirty="0"/>
              <a:t> rebase </a:t>
            </a:r>
            <a:r>
              <a:rPr lang="en-US" altLang="zh-CN" dirty="0" smtClean="0"/>
              <a:t>master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1956011" y="1703614"/>
            <a:ext cx="8294687" cy="4161745"/>
            <a:chOff x="1956011" y="2062843"/>
            <a:chExt cx="8294687" cy="41617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6011" y="2062843"/>
              <a:ext cx="8280400" cy="40386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315075" y="2557461"/>
              <a:ext cx="971550" cy="5000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master</a:t>
              </a:r>
              <a:endParaRPr kumimoji="1"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9279148" y="5724525"/>
              <a:ext cx="971550" cy="5000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iss53</a:t>
              </a:r>
              <a:endParaRPr kumimoji="1" lang="zh-CN" altLang="en-US" dirty="0"/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441460" y="5900056"/>
            <a:ext cx="9734539" cy="413661"/>
            <a:chOff x="1441461" y="5889167"/>
            <a:chExt cx="8850086" cy="413661"/>
          </a:xfrm>
        </p:grpSpPr>
        <p:sp>
          <p:nvSpPr>
            <p:cNvPr id="8" name="右箭头 7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84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gc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1727200" y="1675711"/>
            <a:ext cx="8280400" cy="3667127"/>
            <a:chOff x="1727200" y="2361513"/>
            <a:chExt cx="8280400" cy="366712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7200" y="2470150"/>
              <a:ext cx="8280400" cy="34417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053818" y="2361513"/>
              <a:ext cx="971550" cy="5000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master</a:t>
              </a:r>
              <a:endParaRPr kumimoji="1"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9017891" y="5528577"/>
              <a:ext cx="971550" cy="50006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iss53</a:t>
              </a:r>
              <a:endParaRPr kumimoji="1" lang="zh-CN" altLang="en-US" dirty="0"/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441460" y="5769424"/>
            <a:ext cx="9734539" cy="413661"/>
            <a:chOff x="1441461" y="5889167"/>
            <a:chExt cx="8850086" cy="413661"/>
          </a:xfrm>
        </p:grpSpPr>
        <p:sp>
          <p:nvSpPr>
            <p:cNvPr id="8" name="右箭头 7"/>
            <p:cNvSpPr/>
            <p:nvPr/>
          </p:nvSpPr>
          <p:spPr>
            <a:xfrm>
              <a:off x="1441461" y="6052457"/>
              <a:ext cx="8850086" cy="2503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46914" y="5889167"/>
              <a:ext cx="1077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sz="11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时间轴</a:t>
              </a:r>
              <a:endParaRPr kumimoji="1" lang="zh-CN" altLang="en-US" sz="11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15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大纲</a:t>
            </a:r>
          </a:p>
        </p:txBody>
      </p:sp>
      <p:sp>
        <p:nvSpPr>
          <p:cNvPr id="51" name="内容占位符 2"/>
          <p:cNvSpPr txBox="1">
            <a:spLocks noChangeArrowheads="1"/>
          </p:cNvSpPr>
          <p:nvPr/>
        </p:nvSpPr>
        <p:spPr bwMode="auto">
          <a:xfrm>
            <a:off x="406400" y="1522413"/>
            <a:ext cx="11582400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简介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基础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操作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分支管理最佳实践</a:t>
            </a:r>
            <a:r>
              <a:rPr lang="en-US" altLang="zh-CN" sz="4267" kern="0" dirty="0" err="1" smtClean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git</a:t>
            </a:r>
            <a:r>
              <a:rPr lang="en-US" altLang="zh-CN" sz="4267" kern="0" dirty="0" smtClean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-flow</a:t>
            </a:r>
            <a:endParaRPr lang="zh-CN" altLang="en-US" sz="4267" kern="0" dirty="0">
              <a:solidFill>
                <a:srgbClr val="FF0000"/>
              </a:solidFill>
              <a:latin typeface="Songti SC" charset="-122"/>
              <a:ea typeface="Songti SC" charset="-122"/>
              <a:cs typeface="Songti SC" charset="-122"/>
              <a:sym typeface="隶书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err="1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4267" dirty="0">
                <a:latin typeface="Songti SC" charset="-122"/>
                <a:ea typeface="Songti SC" charset="-122"/>
                <a:cs typeface="Songti SC" charset="-122"/>
              </a:rPr>
              <a:t>-flow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工作流</a:t>
            </a:r>
          </a:p>
        </p:txBody>
      </p:sp>
      <p:sp>
        <p:nvSpPr>
          <p:cNvPr id="78850" name="矩形 2"/>
          <p:cNvSpPr>
            <a:spLocks noChangeArrowheads="1"/>
          </p:cNvSpPr>
          <p:nvPr/>
        </p:nvSpPr>
        <p:spPr bwMode="auto">
          <a:xfrm>
            <a:off x="4879975" y="1219200"/>
            <a:ext cx="7123113" cy="55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endParaRPr lang="en-US" altLang="zh-CN" sz="1600" b="1"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zh-CN" altLang="en-US" sz="1600" b="1">
                <a:latin typeface="Songti SC" charset="-122"/>
                <a:ea typeface="Songti SC" charset="-122"/>
                <a:cs typeface="Songti SC" charset="-122"/>
              </a:rPr>
              <a:t>主干分支</a:t>
            </a:r>
            <a:endParaRPr lang="en-US" altLang="zh-CN" sz="1600" b="1"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Master 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：随时可供在生产环境中部署的代码，建议伴有标签（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TAG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）</a:t>
            </a:r>
            <a:endParaRPr lang="en-US" altLang="zh-CN" sz="1600" b="1">
              <a:solidFill>
                <a:schemeClr val="tx2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Develop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：每天需要提交和合并的代码，功能逐渐完成的代码开发分支</a:t>
            </a:r>
          </a:p>
          <a:p>
            <a:pPr eaLnBrk="1" hangingPunct="1"/>
            <a:endParaRPr lang="en-US" altLang="zh-CN" sz="1600" b="1"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zh-CN" altLang="en-US" sz="1600" b="1">
                <a:latin typeface="Songti SC" charset="-122"/>
                <a:ea typeface="Songti SC" charset="-122"/>
                <a:cs typeface="Songti SC" charset="-122"/>
              </a:rPr>
              <a:t>辅助分支</a:t>
            </a:r>
            <a:endParaRPr lang="en-US" altLang="zh-CN" sz="1600" b="1"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Feature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：新功能分支，辅助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develop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分支。主要用于实验性且效果不好的代码变更。或者用于项目组新成员接手开发新功能等。分支可以合并到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develop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分支，或者直接丢弃。</a:t>
            </a:r>
            <a:endParaRPr lang="en-US" altLang="zh-CN" sz="1600" b="1">
              <a:solidFill>
                <a:schemeClr val="tx2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命名规范：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feature-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*</a:t>
            </a:r>
            <a:endParaRPr lang="en-US" altLang="zh-CN" sz="1600" b="1">
              <a:solidFill>
                <a:schemeClr val="tx2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endParaRPr lang="en-US" altLang="zh-CN" sz="1600" b="1">
              <a:solidFill>
                <a:schemeClr val="tx2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Release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：当基本版本完成，准备提交上线时的分支，本分支可以做小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BUG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的修复。成功通过测试后，必须合并到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Master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分支，并记录标签（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Tag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），如果有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BUGfix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，则还需合并到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Develop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分支。此版本的作用是项目二期可以继续在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develop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分支开始开发。</a:t>
            </a:r>
            <a:endParaRPr lang="en-US" altLang="zh-CN" sz="1600" b="1">
              <a:solidFill>
                <a:schemeClr val="tx2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命名规范：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release-*</a:t>
            </a:r>
          </a:p>
          <a:p>
            <a:pPr eaLnBrk="1" hangingPunct="1"/>
            <a:endParaRPr lang="en-US" altLang="zh-CN" sz="1600" b="1">
              <a:solidFill>
                <a:schemeClr val="tx2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Hotfix: 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对于线上版本（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Master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分支）的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BUG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修改的辅助分支，必须合并回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master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分支和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develop</a:t>
            </a:r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分支。</a:t>
            </a:r>
            <a:endParaRPr lang="en-US" altLang="zh-CN" sz="1600" b="1">
              <a:solidFill>
                <a:schemeClr val="tx2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r>
              <a:rPr lang="zh-CN" altLang="en-US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命名惯例：</a:t>
            </a:r>
            <a:r>
              <a:rPr lang="en-US" altLang="zh-CN" sz="1600" b="1">
                <a:solidFill>
                  <a:schemeClr val="tx2"/>
                </a:solidFill>
                <a:latin typeface="Songti SC" charset="-122"/>
                <a:ea typeface="Songti SC" charset="-122"/>
                <a:cs typeface="Songti SC" charset="-122"/>
              </a:rPr>
              <a:t>hotfix-*</a:t>
            </a:r>
          </a:p>
          <a:p>
            <a:pPr eaLnBrk="1" hangingPunct="1"/>
            <a:endParaRPr lang="en-US" altLang="zh-CN" sz="1600" b="1">
              <a:solidFill>
                <a:srgbClr val="FF0000"/>
              </a:solidFill>
              <a:latin typeface="Songti SC" charset="-122"/>
              <a:ea typeface="Songti SC" charset="-122"/>
              <a:cs typeface="Songti SC" charset="-122"/>
            </a:endParaRPr>
          </a:p>
          <a:p>
            <a:pPr eaLnBrk="1" hangingPunct="1"/>
            <a:endParaRPr lang="en-US" altLang="zh-CN" sz="1600" b="1"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34963" y="1316038"/>
            <a:ext cx="4232275" cy="4827587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5" name="直线连接符 4"/>
          <p:cNvCxnSpPr>
            <a:cxnSpLocks noChangeShapeType="1"/>
          </p:cNvCxnSpPr>
          <p:nvPr/>
        </p:nvCxnSpPr>
        <p:spPr bwMode="auto">
          <a:xfrm>
            <a:off x="2066925" y="2070100"/>
            <a:ext cx="0" cy="4160838"/>
          </a:xfrm>
          <a:prstGeom prst="line">
            <a:avLst/>
          </a:prstGeom>
          <a:noFill/>
          <a:ln w="6350">
            <a:solidFill>
              <a:srgbClr val="4F81BD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1979613" y="2068513"/>
            <a:ext cx="173037" cy="169862"/>
          </a:xfrm>
          <a:prstGeom prst="ellipse">
            <a:avLst/>
          </a:prstGeom>
          <a:solidFill>
            <a:srgbClr val="FDEADA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1974850" y="3208338"/>
            <a:ext cx="173038" cy="171450"/>
          </a:xfrm>
          <a:prstGeom prst="ellipse">
            <a:avLst/>
          </a:prstGeom>
          <a:solidFill>
            <a:srgbClr val="FDEADA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08138" y="1709738"/>
            <a:ext cx="852487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1600" kern="0" dirty="0">
                <a:solidFill>
                  <a:sysClr val="windowText" lastClr="000000"/>
                </a:solidFill>
              </a:rPr>
              <a:t>develop</a:t>
            </a:r>
            <a:endParaRPr kumimoji="1" lang="zh-CN" altLang="en-US" sz="2133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直线连接符 8"/>
          <p:cNvCxnSpPr>
            <a:cxnSpLocks noChangeShapeType="1"/>
          </p:cNvCxnSpPr>
          <p:nvPr/>
        </p:nvCxnSpPr>
        <p:spPr bwMode="auto">
          <a:xfrm flipH="1">
            <a:off x="1785938" y="2711450"/>
            <a:ext cx="9525" cy="212725"/>
          </a:xfrm>
          <a:prstGeom prst="line">
            <a:avLst/>
          </a:prstGeom>
          <a:noFill/>
          <a:ln w="6350">
            <a:solidFill>
              <a:srgbClr val="4F81BD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0" name="椭圆 9"/>
          <p:cNvSpPr>
            <a:spLocks noChangeArrowheads="1"/>
          </p:cNvSpPr>
          <p:nvPr/>
        </p:nvSpPr>
        <p:spPr bwMode="auto">
          <a:xfrm>
            <a:off x="1724025" y="2566988"/>
            <a:ext cx="142875" cy="144462"/>
          </a:xfrm>
          <a:prstGeom prst="ellipse">
            <a:avLst/>
          </a:prstGeom>
          <a:solidFill>
            <a:srgbClr val="D99694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1712913" y="2924175"/>
            <a:ext cx="144462" cy="144463"/>
          </a:xfrm>
          <a:prstGeom prst="ellipse">
            <a:avLst/>
          </a:prstGeom>
          <a:solidFill>
            <a:srgbClr val="D99694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 flipH="1">
            <a:off x="1846263" y="2214563"/>
            <a:ext cx="158750" cy="374650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线连接符 12"/>
          <p:cNvCxnSpPr>
            <a:cxnSpLocks noChangeShapeType="1"/>
          </p:cNvCxnSpPr>
          <p:nvPr/>
        </p:nvCxnSpPr>
        <p:spPr bwMode="auto">
          <a:xfrm flipH="1" flipV="1">
            <a:off x="1835150" y="3081338"/>
            <a:ext cx="139700" cy="212725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文本框 13"/>
          <p:cNvSpPr txBox="1"/>
          <p:nvPr/>
        </p:nvSpPr>
        <p:spPr>
          <a:xfrm>
            <a:off x="1254125" y="2247900"/>
            <a:ext cx="782638" cy="29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1333" kern="0" dirty="0">
                <a:solidFill>
                  <a:sysClr val="windowText" lastClr="000000"/>
                </a:solidFill>
              </a:rPr>
              <a:t>feature2</a:t>
            </a:r>
            <a:endParaRPr kumimoji="1" lang="zh-CN" altLang="en-US" sz="1333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直线连接符 14"/>
          <p:cNvCxnSpPr>
            <a:cxnSpLocks noChangeShapeType="1"/>
          </p:cNvCxnSpPr>
          <p:nvPr/>
        </p:nvCxnSpPr>
        <p:spPr bwMode="auto">
          <a:xfrm flipH="1">
            <a:off x="1357313" y="2840038"/>
            <a:ext cx="12700" cy="515937"/>
          </a:xfrm>
          <a:prstGeom prst="line">
            <a:avLst/>
          </a:prstGeom>
          <a:noFill/>
          <a:ln w="6350">
            <a:solidFill>
              <a:srgbClr val="4F81BD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1289050" y="2697163"/>
            <a:ext cx="144463" cy="142875"/>
          </a:xfrm>
          <a:prstGeom prst="ellipse">
            <a:avLst/>
          </a:prstGeom>
          <a:solidFill>
            <a:srgbClr val="D99694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2138" y="2530475"/>
            <a:ext cx="782637" cy="296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1333" kern="0" dirty="0">
                <a:solidFill>
                  <a:sysClr val="windowText" lastClr="000000"/>
                </a:solidFill>
              </a:rPr>
              <a:t>feature1</a:t>
            </a:r>
            <a:endParaRPr kumimoji="1" lang="zh-CN" altLang="en-US" sz="1333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直线连接符 17"/>
          <p:cNvCxnSpPr>
            <a:cxnSpLocks noChangeShapeType="1"/>
          </p:cNvCxnSpPr>
          <p:nvPr/>
        </p:nvCxnSpPr>
        <p:spPr bwMode="auto">
          <a:xfrm flipH="1">
            <a:off x="1412875" y="2152650"/>
            <a:ext cx="566738" cy="565150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线连接符 18"/>
          <p:cNvCxnSpPr>
            <a:cxnSpLocks noChangeShapeType="1"/>
          </p:cNvCxnSpPr>
          <p:nvPr/>
        </p:nvCxnSpPr>
        <p:spPr bwMode="auto">
          <a:xfrm flipH="1" flipV="1">
            <a:off x="1357313" y="3500438"/>
            <a:ext cx="628650" cy="328612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椭圆 19"/>
          <p:cNvSpPr>
            <a:spLocks noChangeArrowheads="1"/>
          </p:cNvSpPr>
          <p:nvPr/>
        </p:nvSpPr>
        <p:spPr bwMode="auto">
          <a:xfrm>
            <a:off x="1985963" y="3743325"/>
            <a:ext cx="173037" cy="171450"/>
          </a:xfrm>
          <a:prstGeom prst="ellipse">
            <a:avLst/>
          </a:prstGeom>
          <a:solidFill>
            <a:schemeClr val="bg1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21" name="直线连接符 20"/>
          <p:cNvCxnSpPr>
            <a:cxnSpLocks noChangeShapeType="1"/>
          </p:cNvCxnSpPr>
          <p:nvPr/>
        </p:nvCxnSpPr>
        <p:spPr bwMode="auto">
          <a:xfrm flipH="1">
            <a:off x="3138488" y="1747838"/>
            <a:ext cx="30162" cy="4483100"/>
          </a:xfrm>
          <a:prstGeom prst="line">
            <a:avLst/>
          </a:prstGeom>
          <a:noFill/>
          <a:ln w="6350">
            <a:solidFill>
              <a:srgbClr val="4F81BD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椭圆 21"/>
          <p:cNvSpPr>
            <a:spLocks noChangeArrowheads="1"/>
          </p:cNvSpPr>
          <p:nvPr/>
        </p:nvSpPr>
        <p:spPr bwMode="auto">
          <a:xfrm>
            <a:off x="3074988" y="1722438"/>
            <a:ext cx="173037" cy="171450"/>
          </a:xfrm>
          <a:prstGeom prst="ellipse">
            <a:avLst/>
          </a:prstGeom>
          <a:solidFill>
            <a:srgbClr val="FDEADA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23" name="直线连接符 22"/>
          <p:cNvCxnSpPr>
            <a:cxnSpLocks noChangeShapeType="1"/>
          </p:cNvCxnSpPr>
          <p:nvPr/>
        </p:nvCxnSpPr>
        <p:spPr bwMode="auto">
          <a:xfrm flipH="1">
            <a:off x="2152650" y="1868488"/>
            <a:ext cx="947738" cy="284162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文本框 23"/>
          <p:cNvSpPr txBox="1"/>
          <p:nvPr/>
        </p:nvSpPr>
        <p:spPr>
          <a:xfrm>
            <a:off x="2728913" y="1316038"/>
            <a:ext cx="769937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1600" kern="0" dirty="0">
                <a:solidFill>
                  <a:sysClr val="windowText" lastClr="000000"/>
                </a:solidFill>
              </a:rPr>
              <a:t>master</a:t>
            </a:r>
            <a:endParaRPr kumimoji="1" lang="en-US" altLang="zh-CN" sz="2133" kern="0" dirty="0">
              <a:solidFill>
                <a:sysClr val="windowText" lastClr="000000"/>
              </a:solidFill>
            </a:endParaRPr>
          </a:p>
        </p:txBody>
      </p:sp>
      <p:sp>
        <p:nvSpPr>
          <p:cNvPr id="25" name="椭圆 24"/>
          <p:cNvSpPr>
            <a:spLocks noChangeArrowheads="1"/>
          </p:cNvSpPr>
          <p:nvPr/>
        </p:nvSpPr>
        <p:spPr bwMode="auto">
          <a:xfrm>
            <a:off x="1285875" y="3032125"/>
            <a:ext cx="144463" cy="144463"/>
          </a:xfrm>
          <a:prstGeom prst="ellipse">
            <a:avLst/>
          </a:prstGeom>
          <a:solidFill>
            <a:srgbClr val="D99694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1284288" y="3355975"/>
            <a:ext cx="144462" cy="144463"/>
          </a:xfrm>
          <a:prstGeom prst="ellipse">
            <a:avLst/>
          </a:prstGeom>
          <a:solidFill>
            <a:srgbClr val="D99694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7" name="椭圆 26"/>
          <p:cNvSpPr>
            <a:spLocks noChangeArrowheads="1"/>
          </p:cNvSpPr>
          <p:nvPr/>
        </p:nvSpPr>
        <p:spPr bwMode="auto">
          <a:xfrm>
            <a:off x="2292350" y="4130675"/>
            <a:ext cx="144463" cy="142875"/>
          </a:xfrm>
          <a:prstGeom prst="ellipse">
            <a:avLst/>
          </a:prstGeom>
          <a:solidFill>
            <a:srgbClr val="D99694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8" name="椭圆 27"/>
          <p:cNvSpPr>
            <a:spLocks noChangeArrowheads="1"/>
          </p:cNvSpPr>
          <p:nvPr/>
        </p:nvSpPr>
        <p:spPr bwMode="auto">
          <a:xfrm>
            <a:off x="2292350" y="4476750"/>
            <a:ext cx="144463" cy="144463"/>
          </a:xfrm>
          <a:prstGeom prst="ellipse">
            <a:avLst/>
          </a:prstGeom>
          <a:solidFill>
            <a:srgbClr val="D99694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9" name="椭圆 28"/>
          <p:cNvSpPr>
            <a:spLocks noChangeArrowheads="1"/>
          </p:cNvSpPr>
          <p:nvPr/>
        </p:nvSpPr>
        <p:spPr bwMode="auto">
          <a:xfrm>
            <a:off x="3059113" y="4767263"/>
            <a:ext cx="173037" cy="169862"/>
          </a:xfrm>
          <a:prstGeom prst="ellipse">
            <a:avLst/>
          </a:prstGeom>
          <a:solidFill>
            <a:srgbClr val="FDEADA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30" name="直线连接符 29"/>
          <p:cNvCxnSpPr>
            <a:cxnSpLocks noChangeShapeType="1"/>
          </p:cNvCxnSpPr>
          <p:nvPr/>
        </p:nvCxnSpPr>
        <p:spPr bwMode="auto">
          <a:xfrm flipH="1" flipV="1">
            <a:off x="2133600" y="3889375"/>
            <a:ext cx="179388" cy="261938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线连接符 30"/>
          <p:cNvCxnSpPr>
            <a:cxnSpLocks noChangeShapeType="1"/>
          </p:cNvCxnSpPr>
          <p:nvPr/>
        </p:nvCxnSpPr>
        <p:spPr bwMode="auto">
          <a:xfrm flipV="1">
            <a:off x="2363788" y="4273550"/>
            <a:ext cx="0" cy="203200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文本框 31"/>
          <p:cNvSpPr txBox="1"/>
          <p:nvPr/>
        </p:nvSpPr>
        <p:spPr>
          <a:xfrm>
            <a:off x="3135313" y="1612900"/>
            <a:ext cx="45720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zh-CN" altLang="en-US" sz="1067" kern="0" dirty="0">
                <a:solidFill>
                  <a:sysClr val="windowText" lastClr="000000"/>
                </a:solidFill>
              </a:rPr>
              <a:t>初始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113088" y="4598988"/>
            <a:ext cx="495300" cy="236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933" kern="0" dirty="0">
                <a:solidFill>
                  <a:sysClr val="windowText" lastClr="000000"/>
                </a:solidFill>
              </a:rPr>
              <a:t>V1.0.0</a:t>
            </a:r>
            <a:endParaRPr kumimoji="1" lang="zh-CN" altLang="en-US" sz="933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直线连接符 33"/>
          <p:cNvCxnSpPr>
            <a:cxnSpLocks noChangeShapeType="1"/>
          </p:cNvCxnSpPr>
          <p:nvPr/>
        </p:nvCxnSpPr>
        <p:spPr bwMode="auto">
          <a:xfrm flipH="1" flipV="1">
            <a:off x="2416175" y="4600575"/>
            <a:ext cx="642938" cy="252413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线连接符 34"/>
          <p:cNvCxnSpPr>
            <a:cxnSpLocks noChangeShapeType="1"/>
          </p:cNvCxnSpPr>
          <p:nvPr/>
        </p:nvCxnSpPr>
        <p:spPr bwMode="auto">
          <a:xfrm flipV="1">
            <a:off x="2147888" y="4600575"/>
            <a:ext cx="165100" cy="336550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1960563" y="4889500"/>
            <a:ext cx="173037" cy="169863"/>
          </a:xfrm>
          <a:prstGeom prst="ellipse">
            <a:avLst/>
          </a:prstGeom>
          <a:solidFill>
            <a:schemeClr val="bg1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325688" y="3641725"/>
            <a:ext cx="558800" cy="379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933" kern="0" dirty="0">
                <a:solidFill>
                  <a:sysClr val="windowText" lastClr="000000"/>
                </a:solidFill>
              </a:rPr>
              <a:t>Release</a:t>
            </a:r>
          </a:p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933" kern="0" dirty="0">
                <a:solidFill>
                  <a:sysClr val="windowText" lastClr="000000"/>
                </a:solidFill>
              </a:rPr>
              <a:t>V1.0.0</a:t>
            </a:r>
            <a:endParaRPr kumimoji="1" lang="zh-CN" altLang="en-US" sz="933" kern="0" dirty="0">
              <a:solidFill>
                <a:sysClr val="windowText" lastClr="000000"/>
              </a:solidFill>
            </a:endParaRPr>
          </a:p>
        </p:txBody>
      </p:sp>
      <p:sp>
        <p:nvSpPr>
          <p:cNvPr id="38" name="椭圆 37"/>
          <p:cNvSpPr>
            <a:spLocks noChangeArrowheads="1"/>
          </p:cNvSpPr>
          <p:nvPr/>
        </p:nvSpPr>
        <p:spPr bwMode="auto">
          <a:xfrm>
            <a:off x="2747963" y="5124450"/>
            <a:ext cx="142875" cy="144463"/>
          </a:xfrm>
          <a:prstGeom prst="ellipse">
            <a:avLst/>
          </a:prstGeom>
          <a:solidFill>
            <a:srgbClr val="D99694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9" name="椭圆 38"/>
          <p:cNvSpPr>
            <a:spLocks noChangeArrowheads="1"/>
          </p:cNvSpPr>
          <p:nvPr/>
        </p:nvSpPr>
        <p:spPr bwMode="auto">
          <a:xfrm>
            <a:off x="2747963" y="5472113"/>
            <a:ext cx="142875" cy="144462"/>
          </a:xfrm>
          <a:prstGeom prst="ellipse">
            <a:avLst/>
          </a:prstGeom>
          <a:solidFill>
            <a:srgbClr val="D99694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40" name="直线连接符 39"/>
          <p:cNvCxnSpPr>
            <a:cxnSpLocks noChangeShapeType="1"/>
          </p:cNvCxnSpPr>
          <p:nvPr/>
        </p:nvCxnSpPr>
        <p:spPr bwMode="auto">
          <a:xfrm flipV="1">
            <a:off x="2870200" y="4913313"/>
            <a:ext cx="214313" cy="233362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文本框 40"/>
          <p:cNvSpPr txBox="1"/>
          <p:nvPr/>
        </p:nvSpPr>
        <p:spPr>
          <a:xfrm>
            <a:off x="2312988" y="4735513"/>
            <a:ext cx="587375" cy="379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933" kern="0" dirty="0">
                <a:solidFill>
                  <a:sysClr val="windowText" lastClr="000000"/>
                </a:solidFill>
              </a:rPr>
              <a:t>Hotfix</a:t>
            </a:r>
          </a:p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933" kern="0" dirty="0">
                <a:solidFill>
                  <a:sysClr val="windowText" lastClr="000000"/>
                </a:solidFill>
              </a:rPr>
              <a:t>V1.0.0.1</a:t>
            </a:r>
            <a:endParaRPr kumimoji="1" lang="zh-CN" altLang="en-US" sz="933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直线连接符 41"/>
          <p:cNvCxnSpPr>
            <a:cxnSpLocks noChangeShapeType="1"/>
          </p:cNvCxnSpPr>
          <p:nvPr/>
        </p:nvCxnSpPr>
        <p:spPr bwMode="auto">
          <a:xfrm flipH="1">
            <a:off x="2819400" y="5280025"/>
            <a:ext cx="3175" cy="192088"/>
          </a:xfrm>
          <a:prstGeom prst="line">
            <a:avLst/>
          </a:prstGeom>
          <a:noFill/>
          <a:ln w="6350">
            <a:solidFill>
              <a:srgbClr val="4F81BD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43" name="直线连接符 42"/>
          <p:cNvCxnSpPr>
            <a:cxnSpLocks noChangeShapeType="1"/>
          </p:cNvCxnSpPr>
          <p:nvPr/>
        </p:nvCxnSpPr>
        <p:spPr bwMode="auto">
          <a:xfrm flipH="1" flipV="1">
            <a:off x="2870200" y="5594350"/>
            <a:ext cx="211138" cy="254000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椭圆 43"/>
          <p:cNvSpPr>
            <a:spLocks noChangeArrowheads="1"/>
          </p:cNvSpPr>
          <p:nvPr/>
        </p:nvSpPr>
        <p:spPr bwMode="auto">
          <a:xfrm>
            <a:off x="3081338" y="5764213"/>
            <a:ext cx="173037" cy="169862"/>
          </a:xfrm>
          <a:prstGeom prst="ellipse">
            <a:avLst/>
          </a:prstGeom>
          <a:solidFill>
            <a:srgbClr val="FDEADA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cxnSp>
        <p:nvCxnSpPr>
          <p:cNvPr id="45" name="直线连接符 44"/>
          <p:cNvCxnSpPr>
            <a:cxnSpLocks noChangeShapeType="1"/>
          </p:cNvCxnSpPr>
          <p:nvPr/>
        </p:nvCxnSpPr>
        <p:spPr bwMode="auto">
          <a:xfrm flipV="1">
            <a:off x="2133600" y="5594350"/>
            <a:ext cx="635000" cy="339725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椭圆 45"/>
          <p:cNvSpPr>
            <a:spLocks noChangeArrowheads="1"/>
          </p:cNvSpPr>
          <p:nvPr/>
        </p:nvSpPr>
        <p:spPr bwMode="auto">
          <a:xfrm>
            <a:off x="1965325" y="5848350"/>
            <a:ext cx="173038" cy="171450"/>
          </a:xfrm>
          <a:prstGeom prst="ellipse">
            <a:avLst/>
          </a:prstGeom>
          <a:solidFill>
            <a:schemeClr val="bg1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kumimoji="1" lang="zh-CN" altLang="en-US" sz="2133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2150" y="5630863"/>
            <a:ext cx="587375" cy="234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1" lang="en-US" altLang="zh-CN" sz="933" kern="0" dirty="0">
                <a:solidFill>
                  <a:sysClr val="windowText" lastClr="000000"/>
                </a:solidFill>
              </a:rPr>
              <a:t>V1.0.0.1</a:t>
            </a:r>
            <a:endParaRPr kumimoji="1" lang="zh-CN" altLang="en-US" sz="933" kern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分支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665" y="1291689"/>
            <a:ext cx="3392985" cy="50494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78" y="1291689"/>
            <a:ext cx="1975615" cy="5228695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402485" y="1291689"/>
            <a:ext cx="3492407" cy="4800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339051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873" y="1"/>
            <a:ext cx="5007474" cy="67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7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4267" dirty="0">
                <a:latin typeface="Songti SC" charset="-122"/>
                <a:ea typeface="Songti SC" charset="-122"/>
                <a:cs typeface="Songti SC" charset="-122"/>
              </a:rPr>
              <a:t>高速</a:t>
            </a:r>
          </a:p>
        </p:txBody>
      </p:sp>
      <p:sp>
        <p:nvSpPr>
          <p:cNvPr id="13" name="内容占位符 2"/>
          <p:cNvSpPr txBox="1">
            <a:spLocks noChangeArrowheads="1"/>
          </p:cNvSpPr>
          <p:nvPr/>
        </p:nvSpPr>
        <p:spPr bwMode="auto">
          <a:xfrm>
            <a:off x="304800" y="1316038"/>
            <a:ext cx="11582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比其他的</a:t>
            </a:r>
            <a:r>
              <a:rPr lang="en-US" altLang="zh-CN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VCS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工具要快很多，因为</a:t>
            </a: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绝大部分是离线操作，对网络依赖小</a:t>
            </a:r>
          </a:p>
          <a:p>
            <a:pPr marL="457189" indent="-457189" eaLnBrk="1" hangingPunct="1">
              <a:buClr>
                <a:srgbClr val="FF0000"/>
              </a:buClr>
              <a:buFont typeface="Wingdings" charset="2"/>
              <a:buChar char="u"/>
              <a:defRPr/>
            </a:pP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time </a:t>
            </a:r>
            <a:r>
              <a:rPr lang="en-US" altLang="zh-CN" sz="18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 clone </a:t>
            </a:r>
            <a:r>
              <a:rPr lang="en-US" altLang="zh-CN" sz="18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ssh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://gufeiyong@scm.hz.netease.com:2222/backend/</a:t>
            </a:r>
            <a:r>
              <a:rPr lang="en-US" altLang="zh-CN" sz="18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datastream.git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 &gt;/</a:t>
            </a:r>
            <a:r>
              <a:rPr lang="en-US" altLang="zh-CN" sz="18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dev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/null</a:t>
            </a:r>
            <a:endParaRPr lang="zh-CN" altLang="en-US" sz="18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Franklin Gothic Medium" charset="0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real	0m26.559s</a:t>
            </a:r>
            <a:endParaRPr lang="zh-CN" altLang="en-US" sz="18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Franklin Gothic Medium" charset="0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user	0m2.568s</a:t>
            </a:r>
            <a:endParaRPr lang="zh-CN" altLang="en-US" sz="18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Franklin Gothic Medium" charset="0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sys	0m1.028s </a:t>
            </a:r>
          </a:p>
          <a:p>
            <a:pPr marL="457189" indent="-457189" eaLnBrk="1" hangingPunct="1">
              <a:buClr>
                <a:srgbClr val="FF0000"/>
              </a:buClr>
              <a:buFont typeface="Wingdings" charset="2"/>
              <a:buChar char="u"/>
              <a:defRPr/>
            </a:pP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time </a:t>
            </a:r>
            <a:r>
              <a:rPr lang="en-US" altLang="zh-CN" sz="18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svn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 co</a:t>
            </a:r>
            <a:r>
              <a:rPr lang="en-US" altLang="zh-CN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 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https://</a:t>
            </a:r>
            <a:r>
              <a:rPr lang="en-US" altLang="zh-CN" sz="18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svn.hz.netease.com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/</a:t>
            </a:r>
            <a:r>
              <a:rPr lang="en-US" altLang="zh-CN" sz="18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svn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/</a:t>
            </a:r>
            <a:r>
              <a:rPr lang="en-US" altLang="zh-CN" sz="18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datastream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 &gt;/</a:t>
            </a:r>
            <a:r>
              <a:rPr lang="en-US" altLang="zh-CN" sz="18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dev</a:t>
            </a: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/null</a:t>
            </a:r>
            <a:endParaRPr lang="zh-CN" altLang="en-US" sz="18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Franklin Gothic Medium" charset="0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real	3m14.684s</a:t>
            </a:r>
            <a:endParaRPr lang="zh-CN" altLang="en-US" sz="18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Franklin Gothic Medium" charset="0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user	1m1.156s</a:t>
            </a:r>
            <a:endParaRPr lang="zh-CN" altLang="en-US" sz="18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Franklin Gothic Medium" charset="0"/>
            </a:endParaRP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18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sys	0m20.897s</a:t>
            </a:r>
            <a:endParaRPr lang="zh-CN" altLang="en-US" sz="18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267" dirty="0" err="1">
                <a:latin typeface="Songti SC" charset="-122"/>
                <a:ea typeface="Songti SC" charset="-122"/>
                <a:cs typeface="Songti SC" charset="-122"/>
              </a:rPr>
              <a:t>sourcetree</a:t>
            </a: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上的</a:t>
            </a:r>
            <a:r>
              <a:rPr lang="en-US" altLang="zh-CN" sz="4267" dirty="0" err="1">
                <a:latin typeface="Songti SC" charset="-122"/>
                <a:ea typeface="Songti SC" charset="-122"/>
                <a:cs typeface="Songti SC" charset="-122"/>
              </a:rPr>
              <a:t>git</a:t>
            </a:r>
            <a:r>
              <a:rPr lang="en-US" altLang="zh-CN" sz="4267" dirty="0">
                <a:latin typeface="Songti SC" charset="-122"/>
                <a:ea typeface="Songti SC" charset="-122"/>
                <a:cs typeface="Songti SC" charset="-122"/>
              </a:rPr>
              <a:t>-flow</a:t>
            </a:r>
            <a:endParaRPr lang="zh-CN" altLang="en-US" sz="4267" dirty="0">
              <a:latin typeface="Songti SC" charset="-122"/>
              <a:ea typeface="Songti SC" charset="-122"/>
              <a:cs typeface="Songti SC" charset="-122"/>
            </a:endParaRPr>
          </a:p>
        </p:txBody>
      </p:sp>
      <p:pic>
        <p:nvPicPr>
          <p:cNvPr id="79874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1300" y="1220788"/>
            <a:ext cx="9169400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Github</a:t>
            </a:r>
            <a:r>
              <a:rPr lang="en-US" altLang="zh-CN" b="1" dirty="0"/>
              <a:t> Fork &amp; Pull </a:t>
            </a:r>
            <a:r>
              <a:rPr lang="zh-CN" altLang="en-US" b="1" dirty="0"/>
              <a:t>开发</a:t>
            </a:r>
            <a:r>
              <a:rPr lang="zh-CN" altLang="en-US" b="1" dirty="0" smtClean="0"/>
              <a:t>模式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377" y="1412875"/>
            <a:ext cx="6946385" cy="4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8019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大纲</a:t>
            </a:r>
          </a:p>
        </p:txBody>
      </p:sp>
      <p:sp>
        <p:nvSpPr>
          <p:cNvPr id="51" name="内容占位符 2"/>
          <p:cNvSpPr txBox="1">
            <a:spLocks noChangeArrowheads="1"/>
          </p:cNvSpPr>
          <p:nvPr/>
        </p:nvSpPr>
        <p:spPr bwMode="auto">
          <a:xfrm>
            <a:off x="406400" y="1522413"/>
            <a:ext cx="11582400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简介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基础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操作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分支管理最佳实践</a:t>
            </a:r>
            <a:r>
              <a:rPr lang="en-US" altLang="zh-CN" sz="4267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git</a:t>
            </a:r>
            <a:r>
              <a:rPr lang="en-US" altLang="zh-CN" sz="4267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-flow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zh-CN" altLang="en-US" sz="4267" kern="0" dirty="0" smtClean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总结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endParaRPr lang="en-US" altLang="zh-CN" sz="4267" kern="0" dirty="0">
              <a:solidFill>
                <a:srgbClr val="4E3B30"/>
              </a:solidFill>
              <a:latin typeface="隶书" charset="0"/>
              <a:ea typeface="隶书" charset="0"/>
              <a:cs typeface="华文楷体"/>
              <a:sym typeface="隶书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是分布式；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 和 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是两个动作；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尽量使用分支管理代码；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拆分开发工作，建立分支，尽早合并、提交代码；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 参考网站：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https://git-scm.com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https://github.com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码市 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coding.net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码云 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gitee.com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56437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数据库事务隔离级别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 Read </a:t>
            </a:r>
            <a:r>
              <a:rPr lang="en-US" altLang="zh-CN" dirty="0"/>
              <a:t>uncommitted</a:t>
            </a:r>
            <a:r>
              <a:rPr lang="zh-CN" altLang="en-US" dirty="0"/>
              <a:t>（读未提交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 </a:t>
            </a:r>
            <a:r>
              <a:rPr kumimoji="1" lang="en-US" altLang="zh-CN" dirty="0" smtClean="0">
                <a:solidFill>
                  <a:srgbClr val="FF0000"/>
                </a:solidFill>
              </a:rPr>
              <a:t>Read </a:t>
            </a:r>
            <a:r>
              <a:rPr kumimoji="1" lang="en-US" altLang="zh-CN" dirty="0">
                <a:solidFill>
                  <a:srgbClr val="FF0000"/>
                </a:solidFill>
              </a:rPr>
              <a:t>committed</a:t>
            </a:r>
            <a:r>
              <a:rPr kumimoji="1" lang="zh-CN" altLang="en-US" dirty="0">
                <a:solidFill>
                  <a:srgbClr val="FF0000"/>
                </a:solidFill>
              </a:rPr>
              <a:t>（读已提交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）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 smtClean="0"/>
              <a:t>3. Repeatable 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（可重复读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4. Serializable</a:t>
            </a:r>
            <a:r>
              <a:rPr kumimoji="1" lang="zh-CN" altLang="en-US" dirty="0"/>
              <a:t>（序列化）</a:t>
            </a:r>
          </a:p>
        </p:txBody>
      </p:sp>
      <p:sp>
        <p:nvSpPr>
          <p:cNvPr id="4" name="矩形 3"/>
          <p:cNvSpPr/>
          <p:nvPr/>
        </p:nvSpPr>
        <p:spPr>
          <a:xfrm>
            <a:off x="4234737" y="4365562"/>
            <a:ext cx="450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select current_setting('transaction_isolation');</a:t>
            </a:r>
          </a:p>
        </p:txBody>
      </p:sp>
    </p:spTree>
    <p:extLst>
      <p:ext uri="{BB962C8B-B14F-4D97-AF65-F5344CB8AC3E}">
        <p14:creationId xmlns:p14="http://schemas.microsoft.com/office/powerpoint/2010/main" val="166442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账户余额变更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start transaction</a:t>
            </a:r>
            <a:r>
              <a:rPr kumimoji="1" lang="en-US" altLang="zh-CN" dirty="0" smtClean="0"/>
              <a:t>;</a:t>
            </a:r>
          </a:p>
          <a:p>
            <a:r>
              <a:rPr lang="en-US" altLang="zh-CN" dirty="0" err="1" smtClean="0"/>
              <a:t>availableBalance</a:t>
            </a:r>
            <a:r>
              <a:rPr lang="en-US" altLang="zh-CN" dirty="0" smtClean="0"/>
              <a:t> = SELECT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available_balance</a:t>
            </a:r>
            <a:r>
              <a:rPr lang="en-US" altLang="zh-CN" dirty="0" smtClean="0"/>
              <a:t> FROM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 WHERE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account_id</a:t>
            </a:r>
            <a:r>
              <a:rPr lang="en-US" altLang="zh-CN" dirty="0" smtClean="0"/>
              <a:t>=‘xxx’;</a:t>
            </a:r>
          </a:p>
          <a:p>
            <a:endParaRPr lang="en-US" altLang="zh-CN" dirty="0" smtClean="0"/>
          </a:p>
          <a:p>
            <a:r>
              <a:rPr lang="mr-IN" altLang="zh-CN" dirty="0" smtClean="0"/>
              <a:t>……</a:t>
            </a:r>
            <a:endParaRPr lang="en-US" altLang="zh-CN" dirty="0" smtClean="0"/>
          </a:p>
          <a:p>
            <a:r>
              <a:rPr lang="en-US" altLang="zh-CN" dirty="0" err="1" smtClean="0"/>
              <a:t>availableBalance</a:t>
            </a:r>
            <a:r>
              <a:rPr lang="en-US" altLang="zh-CN" dirty="0" smtClean="0"/>
              <a:t> = </a:t>
            </a:r>
            <a:r>
              <a:rPr lang="en-US" altLang="zh-CN" dirty="0" err="1"/>
              <a:t>availableBalance</a:t>
            </a:r>
            <a:r>
              <a:rPr lang="en-US" altLang="zh-CN" dirty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payAmount</a:t>
            </a:r>
            <a:endParaRPr lang="en-US" altLang="zh-CN" dirty="0" smtClean="0"/>
          </a:p>
          <a:p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 SET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available_balance</a:t>
            </a:r>
            <a:r>
              <a:rPr lang="en-US" altLang="zh-CN" dirty="0" smtClean="0"/>
              <a:t> = </a:t>
            </a:r>
            <a:r>
              <a:rPr lang="en-US" altLang="zh-CN" dirty="0" err="1"/>
              <a:t>availableBalance</a:t>
            </a:r>
            <a:r>
              <a:rPr lang="en-US" altLang="zh-CN" dirty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account_id</a:t>
            </a:r>
            <a:r>
              <a:rPr lang="en-US" altLang="zh-CN" dirty="0"/>
              <a:t>=‘xxx</a:t>
            </a:r>
            <a:r>
              <a:rPr lang="en-US" altLang="zh-CN" dirty="0" smtClean="0"/>
              <a:t>’;</a:t>
            </a:r>
          </a:p>
          <a:p>
            <a:r>
              <a:rPr lang="mr-IN" altLang="zh-CN" dirty="0" smtClean="0"/>
              <a:t>……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commit;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376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多线程情况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1257" y="1500187"/>
            <a:ext cx="5900057" cy="2895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线程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1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start </a:t>
            </a:r>
            <a:r>
              <a:rPr kumimoji="1" lang="en-US" altLang="zh-CN" sz="1600" dirty="0">
                <a:solidFill>
                  <a:schemeClr val="tx1"/>
                </a:solidFill>
              </a:rPr>
              <a:t>transaction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1.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1000;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……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2.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1000 –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100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3.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UPDATE </a:t>
            </a:r>
            <a:r>
              <a:rPr kumimoji="1" lang="en-US" altLang="zh-CN" sz="1600" dirty="0">
                <a:solidFill>
                  <a:schemeClr val="tx1"/>
                </a:solidFill>
              </a:rPr>
              <a:t>…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SET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available_balance</a:t>
            </a:r>
            <a:r>
              <a:rPr kumimoji="1" lang="en-US" altLang="zh-CN" sz="1600" dirty="0">
                <a:solidFill>
                  <a:schemeClr val="tx1"/>
                </a:solidFill>
              </a:rPr>
              <a:t> = 900 where 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account_id</a:t>
            </a:r>
            <a:r>
              <a:rPr kumimoji="1" lang="en-US" altLang="zh-CN" sz="1600" dirty="0">
                <a:solidFill>
                  <a:schemeClr val="tx1"/>
                </a:solidFill>
              </a:rPr>
              <a:t>=‘xxx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’;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……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commit</a:t>
            </a:r>
            <a:r>
              <a:rPr kumimoji="1" lang="en-US" altLang="zh-CN" sz="1600" dirty="0">
                <a:solidFill>
                  <a:schemeClr val="tx1"/>
                </a:solidFill>
              </a:rPr>
              <a:t>;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28632" y="1952624"/>
            <a:ext cx="6078311" cy="28955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线程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2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start </a:t>
            </a:r>
            <a:r>
              <a:rPr kumimoji="1" lang="en-US" altLang="zh-CN" sz="1600" dirty="0">
                <a:solidFill>
                  <a:schemeClr val="tx1"/>
                </a:solidFill>
              </a:rPr>
              <a:t>transaction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1.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1000;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……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2.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1000 – 2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00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3.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UPDATE … SET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available_balance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800 WHERE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account_id</a:t>
            </a:r>
            <a:r>
              <a:rPr kumimoji="1" lang="en-US" altLang="zh-CN" sz="1600" dirty="0">
                <a:solidFill>
                  <a:schemeClr val="tx1"/>
                </a:solidFill>
              </a:rPr>
              <a:t>=‘xxx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’;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……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commit</a:t>
            </a:r>
            <a:r>
              <a:rPr kumimoji="1" lang="en-US" altLang="zh-CN" sz="1600" dirty="0">
                <a:solidFill>
                  <a:schemeClr val="tx1"/>
                </a:solidFill>
              </a:rPr>
              <a:t>;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26971" y="5387459"/>
            <a:ext cx="4761816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kumimoji="1" lang="en-US" altLang="zh-CN" sz="3600" dirty="0" err="1" smtClean="0">
                <a:solidFill>
                  <a:srgbClr val="FF0000"/>
                </a:solidFill>
              </a:rPr>
              <a:t>available_balance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=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800 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584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多线程情况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1257" y="1108301"/>
            <a:ext cx="5856514" cy="2895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线程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1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start </a:t>
            </a:r>
            <a:r>
              <a:rPr kumimoji="1" lang="en-US" altLang="zh-CN" sz="1600" dirty="0">
                <a:solidFill>
                  <a:schemeClr val="tx1"/>
                </a:solidFill>
              </a:rPr>
              <a:t>transaction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1.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1000;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……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2.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1000 –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100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3.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UPDATE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… SET 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available_balance</a:t>
            </a:r>
            <a:r>
              <a:rPr kumimoji="1" lang="en-US" altLang="zh-CN" sz="1600" dirty="0">
                <a:solidFill>
                  <a:schemeClr val="tx1"/>
                </a:solidFill>
              </a:rPr>
              <a:t> = 900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WHERE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account_id</a:t>
            </a:r>
            <a:r>
              <a:rPr kumimoji="1" lang="en-US" altLang="zh-CN" sz="1600" dirty="0">
                <a:solidFill>
                  <a:schemeClr val="tx1"/>
                </a:solidFill>
              </a:rPr>
              <a:t>=‘xxx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’;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……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commit</a:t>
            </a:r>
            <a:r>
              <a:rPr kumimoji="1" lang="en-US" altLang="zh-CN" sz="1600" dirty="0">
                <a:solidFill>
                  <a:schemeClr val="tx1"/>
                </a:solidFill>
              </a:rPr>
              <a:t>;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9518" y="2416968"/>
            <a:ext cx="5849711" cy="28955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线程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2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start </a:t>
            </a:r>
            <a:r>
              <a:rPr kumimoji="1" lang="en-US" altLang="zh-CN" sz="1600" dirty="0">
                <a:solidFill>
                  <a:schemeClr val="tx1"/>
                </a:solidFill>
              </a:rPr>
              <a:t>transaction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1.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900;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……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2.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900– </a:t>
            </a:r>
            <a:r>
              <a:rPr kumimoji="1" lang="en-US" altLang="zh-CN" sz="1600" dirty="0">
                <a:solidFill>
                  <a:schemeClr val="tx1"/>
                </a:solidFill>
              </a:rPr>
              <a:t>2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00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3.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UPDATE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… SET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available_balance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</a:rPr>
              <a:t>= 7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00 WHERE</a:t>
            </a:r>
            <a:r>
              <a:rPr kumimoji="1" lang="zh-CN" alt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1600" dirty="0" err="1" smtClean="0">
                <a:solidFill>
                  <a:schemeClr val="tx1"/>
                </a:solidFill>
              </a:rPr>
              <a:t>account_id</a:t>
            </a:r>
            <a:r>
              <a:rPr kumimoji="1" lang="en-US" altLang="zh-CN" sz="1600" dirty="0">
                <a:solidFill>
                  <a:schemeClr val="tx1"/>
                </a:solidFill>
              </a:rPr>
              <a:t>=‘xxx</a:t>
            </a:r>
            <a:r>
              <a:rPr kumimoji="1" lang="en-US" altLang="zh-CN" sz="1600" dirty="0" smtClean="0">
                <a:solidFill>
                  <a:schemeClr val="tx1"/>
                </a:solidFill>
              </a:rPr>
              <a:t>’;</a:t>
            </a: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……</a:t>
            </a:r>
          </a:p>
          <a:p>
            <a:endParaRPr kumimoji="1" lang="en-US" altLang="zh-CN" sz="1600" dirty="0" smtClean="0">
              <a:solidFill>
                <a:schemeClr val="tx1"/>
              </a:solidFill>
            </a:endParaRPr>
          </a:p>
          <a:p>
            <a:r>
              <a:rPr kumimoji="1" lang="en-US" altLang="zh-CN" sz="1600" dirty="0" smtClean="0">
                <a:solidFill>
                  <a:schemeClr val="tx1"/>
                </a:solidFill>
              </a:rPr>
              <a:t>commit</a:t>
            </a:r>
            <a:r>
              <a:rPr kumimoji="1" lang="en-US" altLang="zh-CN" sz="1600" dirty="0">
                <a:solidFill>
                  <a:schemeClr val="tx1"/>
                </a:solidFill>
              </a:rPr>
              <a:t>;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26971" y="5387459"/>
            <a:ext cx="4761816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kumimoji="1" lang="en-US" altLang="zh-CN" sz="3600" dirty="0" err="1" smtClean="0">
                <a:solidFill>
                  <a:srgbClr val="FF0000"/>
                </a:solidFill>
              </a:rPr>
              <a:t>available_balance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=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>
                <a:solidFill>
                  <a:srgbClr val="FF0000"/>
                </a:solidFill>
              </a:rPr>
              <a:t>7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00 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95807" y="3200791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阻塞直至线程</a:t>
            </a:r>
            <a:r>
              <a:rPr kumimoji="1" lang="en-US" altLang="zh-CN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事务提交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776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解决方案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SELECT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available_balance</a:t>
            </a:r>
            <a:r>
              <a:rPr kumimoji="1" lang="en-US" altLang="zh-CN" sz="2400" dirty="0" smtClean="0"/>
              <a:t> FROM… WHERE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account_id</a:t>
            </a:r>
            <a:r>
              <a:rPr kumimoji="1" lang="en-US" altLang="zh-CN" sz="2400" dirty="0"/>
              <a:t>=‘xxx’ 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FOR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UPDATE</a:t>
            </a:r>
            <a:r>
              <a:rPr kumimoji="1" lang="en-US" altLang="zh-CN" sz="2400" dirty="0" smtClean="0"/>
              <a:t>;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 ... set </a:t>
            </a:r>
            <a:r>
              <a:rPr kumimoji="1" lang="en-US" altLang="zh-CN" sz="2400" dirty="0" err="1"/>
              <a:t>available_balance</a:t>
            </a:r>
            <a:r>
              <a:rPr kumimoji="1" lang="en-US" altLang="zh-CN" sz="2400" dirty="0"/>
              <a:t>=xxx, </a:t>
            </a:r>
            <a:r>
              <a:rPr kumimoji="1" lang="en-US" altLang="zh-CN" sz="2400" dirty="0" smtClean="0"/>
              <a:t>version= </a:t>
            </a:r>
            <a:r>
              <a:rPr kumimoji="1" lang="en-US" altLang="zh-CN" sz="2400" dirty="0"/>
              <a:t>version+1 WHERE </a:t>
            </a:r>
            <a:r>
              <a:rPr kumimoji="1" lang="en-US" altLang="zh-CN" sz="2400" dirty="0" err="1"/>
              <a:t>account_id</a:t>
            </a:r>
            <a:r>
              <a:rPr kumimoji="1" lang="en-US" altLang="zh-CN" sz="2400" dirty="0"/>
              <a:t>=‘xxx’ and version=1</a:t>
            </a:r>
            <a:r>
              <a:rPr kumimoji="1" lang="en-US" altLang="zh-CN" sz="2400" dirty="0" smtClean="0"/>
              <a:t>;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 利用</a:t>
            </a:r>
            <a:r>
              <a:rPr kumimoji="1" lang="en-US" altLang="zh-CN" sz="2400" dirty="0" err="1" smtClean="0"/>
              <a:t>Redis</a:t>
            </a:r>
            <a:r>
              <a:rPr kumimoji="1" lang="zh-CN" altLang="en-US" sz="2400" dirty="0" smtClean="0"/>
              <a:t>增减数字的原子操作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4479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阿里巴巴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代码规约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github.com/alibaba/p3c</a:t>
            </a:r>
            <a:endParaRPr kumimoji="1" lang="en-US" altLang="zh-CN" dirty="0" smtClean="0"/>
          </a:p>
          <a:p>
            <a:r>
              <a:rPr kumimoji="1" lang="en-US" altLang="zh-CN" dirty="0" smtClean="0"/>
              <a:t>Idea</a:t>
            </a:r>
          </a:p>
          <a:p>
            <a:pPr lvl="1"/>
            <a:r>
              <a:rPr kumimoji="1" lang="en-US" altLang="zh-CN" dirty="0"/>
              <a:t>Search plugin by keyword '</a:t>
            </a:r>
            <a:r>
              <a:rPr kumimoji="1" lang="en-US" altLang="zh-CN" dirty="0" err="1"/>
              <a:t>alibaba</a:t>
            </a:r>
            <a:r>
              <a:rPr kumimoji="1" lang="en-US" altLang="zh-CN" dirty="0"/>
              <a:t>' then install 'Alibaba Java Coding Guidelines' plugin</a:t>
            </a:r>
            <a:endParaRPr kumimoji="1" lang="en-US" altLang="zh-CN" dirty="0" smtClean="0"/>
          </a:p>
          <a:p>
            <a:r>
              <a:rPr kumimoji="1" lang="en-US" altLang="zh-CN" dirty="0" smtClean="0"/>
              <a:t>Eclipse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Help </a:t>
            </a:r>
            <a:r>
              <a:rPr kumimoji="1" lang="en-US" altLang="zh-CN" dirty="0"/>
              <a:t>&gt;&gt; Install New Software then enter this update site URL </a:t>
            </a:r>
            <a:r>
              <a:rPr kumimoji="1" lang="en-US" altLang="zh-CN" dirty="0" smtClean="0">
                <a:solidFill>
                  <a:srgbClr val="FF0000"/>
                </a:solidFill>
              </a:rPr>
              <a:t>https</a:t>
            </a:r>
            <a:r>
              <a:rPr kumimoji="1" lang="en-US" altLang="zh-CN" dirty="0">
                <a:solidFill>
                  <a:srgbClr val="FF0000"/>
                </a:solidFill>
              </a:rPr>
              <a:t>://</a:t>
            </a:r>
            <a:r>
              <a:rPr kumimoji="1" lang="en-US" altLang="zh-CN" dirty="0" smtClean="0">
                <a:solidFill>
                  <a:srgbClr val="FF0000"/>
                </a:solidFill>
              </a:rPr>
              <a:t>p3c.alibaba.com/plugin/eclipse/update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622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4267" dirty="0">
                <a:latin typeface="Songti SC" charset="-122"/>
                <a:ea typeface="Songti SC" charset="-122"/>
                <a:cs typeface="Songti SC" charset="-122"/>
              </a:rPr>
              <a:t>节省空间</a:t>
            </a:r>
          </a:p>
        </p:txBody>
      </p:sp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406400" y="1714500"/>
            <a:ext cx="11582400" cy="401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marL="357795" indent="-210394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110000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2438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1000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2pPr>
            <a:lvl3pPr marL="714375" indent="-2619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ü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3pPr>
            <a:lvl4pPr marL="987425" indent="-2730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4pPr>
            <a:lvl5pPr marL="1250950" indent="-263525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62AC"/>
              </a:buClr>
              <a:buSzPct val="11000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5pPr>
            <a:lvl6pPr marL="1116218" indent="-123464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•"/>
              <a:defRPr sz="1100">
                <a:solidFill>
                  <a:schemeClr val="tx1"/>
                </a:solidFill>
                <a:latin typeface="+mn-lt"/>
              </a:defRPr>
            </a:lvl6pPr>
            <a:lvl7pPr marL="1479052" indent="-123464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•"/>
              <a:defRPr sz="1100">
                <a:solidFill>
                  <a:schemeClr val="tx1"/>
                </a:solidFill>
                <a:latin typeface="+mn-lt"/>
              </a:defRPr>
            </a:lvl7pPr>
            <a:lvl8pPr marL="1841886" indent="-123464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•"/>
              <a:defRPr sz="1100">
                <a:solidFill>
                  <a:schemeClr val="tx1"/>
                </a:solidFill>
                <a:latin typeface="+mn-lt"/>
              </a:defRPr>
            </a:lvl8pPr>
            <a:lvl9pPr marL="2204720" indent="-123464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•"/>
              <a:defRPr sz="11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Arial" charset="0"/>
              <a:buNone/>
              <a:defRPr/>
            </a:pPr>
            <a:r>
              <a:rPr lang="en-US" altLang="zh-CN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3200" ker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比较节省空间。</a:t>
            </a:r>
            <a:r>
              <a:rPr lang="en-US" altLang="zh-CN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Django</a:t>
            </a:r>
            <a:r>
              <a:rPr lang="zh-CN" altLang="en-US" sz="3200" ker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项目为例。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    44M ./django-git</a:t>
            </a:r>
            <a:endParaRPr lang="zh-CN" altLang="en-US" sz="3200" kern="0">
              <a:latin typeface="Songti SC" charset="-122"/>
              <a:ea typeface="Songti SC" charset="-122"/>
              <a:cs typeface="Songti SC" charset="-122"/>
              <a:sym typeface="Franklin Gothic Medium" charset="0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    53M ./django-svn</a:t>
            </a:r>
            <a:r>
              <a:rPr lang="zh-CN" altLang="en-US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/>
            </a:r>
            <a:br>
              <a:rPr lang="zh-CN" altLang="en-US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</a:br>
            <a:r>
              <a:rPr lang="en-US" altLang="zh-CN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3200" ker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克隆比</a:t>
            </a:r>
            <a:r>
              <a:rPr lang="en-US" altLang="zh-CN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SVN</a:t>
            </a:r>
            <a:r>
              <a:rPr lang="zh-CN" altLang="en-US" sz="3200" ker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要小很多，且</a:t>
            </a:r>
            <a:r>
              <a:rPr lang="en-US" altLang="zh-CN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3200" ker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克隆包含整个项目的历史版本。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altLang="zh-CN" sz="3200" kern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SVN</a:t>
            </a:r>
            <a:r>
              <a:rPr lang="zh-CN" altLang="en-US" sz="3200" ker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只包含项目的最后一个版本。</a:t>
            </a:r>
          </a:p>
          <a:p>
            <a:pPr eaLnBrk="1" hangingPunct="1">
              <a:buFont typeface="Arial" charset="0"/>
              <a:buNone/>
              <a:defRPr/>
            </a:pPr>
            <a:endParaRPr lang="zh-CN" altLang="en-US" sz="3200" kern="0" dirty="0">
              <a:latin typeface="Songti SC" charset="-122"/>
              <a:ea typeface="Songti SC" charset="-122"/>
              <a:cs typeface="Songti SC" charset="-122"/>
              <a:sym typeface="隶书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矩形 6"/>
          <p:cNvSpPr>
            <a:spLocks noChangeArrowheads="1"/>
          </p:cNvSpPr>
          <p:nvPr/>
        </p:nvSpPr>
        <p:spPr bwMode="auto">
          <a:xfrm>
            <a:off x="4348163" y="2057400"/>
            <a:ext cx="29543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7000">
                <a:latin typeface="黑体" charset="-122"/>
                <a:ea typeface="黑体" charset="-122"/>
              </a:rPr>
              <a:t>谢谢！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4267" dirty="0">
                <a:latin typeface="Songti SC" charset="-122"/>
                <a:ea typeface="Songti SC" charset="-122"/>
                <a:cs typeface="Songti SC" charset="-122"/>
              </a:rPr>
              <a:t>分支</a:t>
            </a:r>
          </a:p>
        </p:txBody>
      </p:sp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304800" y="1508125"/>
            <a:ext cx="11582400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eaLnBrk="1" hangingPunct="1">
              <a:buClr>
                <a:srgbClr val="FF0000"/>
              </a:buClr>
              <a:defRPr/>
            </a:pP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以前的</a:t>
            </a:r>
            <a:r>
              <a:rPr lang="en-US" altLang="zh-CN" kern="0" dirty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VCS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工具</a:t>
            </a:r>
            <a:r>
              <a:rPr lang="zh-CN" altLang="en-US" kern="0" dirty="0" smtClea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分支的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方法是对每一个</a:t>
            </a:r>
            <a:r>
              <a:rPr lang="zh-CN" altLang="en-US" kern="0" dirty="0" smtClea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分支都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放到一个独立的目录中。而</a:t>
            </a:r>
            <a:r>
              <a:rPr lang="en-US" altLang="zh-CN" kern="0" dirty="0" err="1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可以让你在同一个工作目录中切换（</a:t>
            </a:r>
            <a:r>
              <a:rPr lang="en-US" altLang="zh-CN" kern="0" dirty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switch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）到不同的</a:t>
            </a:r>
            <a:r>
              <a:rPr lang="zh-CN" altLang="en-US" kern="0" dirty="0" smtClea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分支。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创建和切换</a:t>
            </a:r>
            <a:r>
              <a:rPr lang="zh-CN" altLang="en-US" kern="0" dirty="0" smtClea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分支几乎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是即时的（</a:t>
            </a:r>
            <a:r>
              <a:rPr lang="en-US" altLang="zh-CN" kern="0" dirty="0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instant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），并且存在本地分支</a:t>
            </a:r>
          </a:p>
          <a:p>
            <a:pPr eaLnBrk="1" hangingPunct="1">
              <a:buClr>
                <a:srgbClr val="FF0000"/>
              </a:buClr>
              <a:defRPr/>
            </a:pPr>
            <a:r>
              <a:rPr lang="en-US" altLang="zh-CN" kern="0" dirty="0" err="1"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开发者可以随时创建，合并，删除多个</a:t>
            </a:r>
            <a:r>
              <a:rPr lang="zh-CN" altLang="en-US" kern="0" dirty="0" smtClea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分支。</a:t>
            </a:r>
            <a:r>
              <a:rPr lang="zh-CN" altLang="en-US" kern="0" dirty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它鼓励一种非线性的开发周期，它可以说是并行的多线程模式而不是多个步骤串行的</a:t>
            </a:r>
            <a:r>
              <a:rPr lang="zh-CN" altLang="en-US" kern="0" dirty="0" smtClean="0"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模式</a:t>
            </a:r>
            <a:endParaRPr lang="zh-CN" altLang="en-US" kern="0" dirty="0">
              <a:latin typeface="Songti SC" charset="-122"/>
              <a:ea typeface="Songti SC" charset="-122"/>
              <a:cs typeface="Songti SC" charset="-122"/>
              <a:sym typeface="隶书" charset="0"/>
            </a:endParaRPr>
          </a:p>
          <a:p>
            <a:pPr eaLnBrk="1" hangingPunct="1">
              <a:buClr>
                <a:srgbClr val="FF0000"/>
              </a:buClr>
              <a:defRPr/>
            </a:pPr>
            <a:endParaRPr lang="zh-CN" altLang="en-US" kern="0" dirty="0">
              <a:latin typeface="Songti SC" charset="-122"/>
              <a:ea typeface="Songti SC" charset="-122"/>
              <a:cs typeface="Songti SC" charset="-122"/>
              <a:sym typeface="隶书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9875"/>
            <a:ext cx="12192000" cy="741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267" dirty="0">
                <a:latin typeface="Songti SC" charset="-122"/>
                <a:ea typeface="Songti SC" charset="-122"/>
                <a:cs typeface="Songti SC" charset="-122"/>
              </a:rPr>
              <a:t>大纲</a:t>
            </a:r>
          </a:p>
        </p:txBody>
      </p:sp>
      <p:sp>
        <p:nvSpPr>
          <p:cNvPr id="51" name="内容占位符 2"/>
          <p:cNvSpPr txBox="1">
            <a:spLocks noChangeArrowheads="1"/>
          </p:cNvSpPr>
          <p:nvPr/>
        </p:nvSpPr>
        <p:spPr bwMode="auto">
          <a:xfrm>
            <a:off x="406400" y="1522413"/>
            <a:ext cx="11582400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21920" tIns="60960" rIns="121920" bIns="60960"/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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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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charset="0"/>
              <a:buChar char="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-122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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华文楷体" charset="0"/>
              </a:defRPr>
            </a:lvl9pPr>
          </a:lstStyle>
          <a:p>
            <a:pPr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简介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FF000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基础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操作</a:t>
            </a:r>
          </a:p>
          <a:p>
            <a:pPr marL="457189" indent="-457189" eaLnBrk="1" hangingPunct="1">
              <a:buClr>
                <a:srgbClr val="FF0000"/>
              </a:buClr>
              <a:defRPr/>
            </a:pPr>
            <a:r>
              <a:rPr lang="en-US" altLang="zh-CN" sz="4267" kern="0" dirty="0" err="1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Franklin Gothic Medium" charset="0"/>
              </a:rPr>
              <a:t>Git</a:t>
            </a:r>
            <a:r>
              <a:rPr lang="zh-CN" altLang="en-US" sz="4267" kern="0" dirty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分支管理最佳实践</a:t>
            </a:r>
            <a:r>
              <a:rPr lang="en-US" altLang="zh-CN" sz="4267" kern="0" dirty="0" err="1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git</a:t>
            </a:r>
            <a:r>
              <a:rPr lang="en-US" altLang="zh-CN" sz="4267" kern="0" dirty="0" smtClean="0">
                <a:solidFill>
                  <a:srgbClr val="4E3B30"/>
                </a:solidFill>
                <a:latin typeface="Songti SC" charset="-122"/>
                <a:ea typeface="Songti SC" charset="-122"/>
                <a:cs typeface="Songti SC" charset="-122"/>
                <a:sym typeface="隶书" charset="0"/>
              </a:rPr>
              <a:t>-flow</a:t>
            </a:r>
            <a:endParaRPr lang="zh-CN" altLang="en-US" sz="4267" kern="0" dirty="0">
              <a:solidFill>
                <a:srgbClr val="4E3B30"/>
              </a:solidFill>
              <a:latin typeface="Songti SC" charset="-122"/>
              <a:ea typeface="Songti SC" charset="-122"/>
              <a:cs typeface="Songti SC" charset="-122"/>
              <a:sym typeface="隶书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17753</TotalTime>
  <Pages>0</Pages>
  <Words>3247</Words>
  <Characters>0</Characters>
  <Application>Microsoft Macintosh PowerPoint</Application>
  <DocSecurity>0</DocSecurity>
  <PresentationFormat>宽屏</PresentationFormat>
  <Lines>0</Lines>
  <Paragraphs>485</Paragraphs>
  <Slides>70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9" baseType="lpstr">
      <vt:lpstr>Calibri</vt:lpstr>
      <vt:lpstr>Calibri Light</vt:lpstr>
      <vt:lpstr>Franklin Gothic Medium</vt:lpstr>
      <vt:lpstr>Georgia</vt:lpstr>
      <vt:lpstr>Mangal</vt:lpstr>
      <vt:lpstr>Microsoft YaHei</vt:lpstr>
      <vt:lpstr>Songti SC</vt:lpstr>
      <vt:lpstr>Times New Roman</vt:lpstr>
      <vt:lpstr>Trebuchet MS</vt:lpstr>
      <vt:lpstr>Wingdings</vt:lpstr>
      <vt:lpstr>Wingdings 2</vt:lpstr>
      <vt:lpstr>黑体</vt:lpstr>
      <vt:lpstr>华文楷体</vt:lpstr>
      <vt:lpstr>华文细黑</vt:lpstr>
      <vt:lpstr>华文新魏</vt:lpstr>
      <vt:lpstr>隶书</vt:lpstr>
      <vt:lpstr>宋体</vt:lpstr>
      <vt:lpstr>Arial</vt:lpstr>
      <vt:lpstr>Office 主题</vt:lpstr>
      <vt:lpstr>PowerPoint 演示文稿</vt:lpstr>
      <vt:lpstr>PowerPoint 演示文稿</vt:lpstr>
      <vt:lpstr>目录</vt:lpstr>
      <vt:lpstr>GIT简史</vt:lpstr>
      <vt:lpstr>Git</vt:lpstr>
      <vt:lpstr>高速</vt:lpstr>
      <vt:lpstr>节省空间</vt:lpstr>
      <vt:lpstr>分支</vt:lpstr>
      <vt:lpstr>大纲</vt:lpstr>
      <vt:lpstr>Git基础</vt:lpstr>
      <vt:lpstr>Git基础</vt:lpstr>
      <vt:lpstr>集中式</vt:lpstr>
      <vt:lpstr>分布式--去中心却集中</vt:lpstr>
      <vt:lpstr>Git远程仓库</vt:lpstr>
      <vt:lpstr>Git仓库</vt:lpstr>
      <vt:lpstr>工作区与版本库之间的关系</vt:lpstr>
      <vt:lpstr>文件的三种状态</vt:lpstr>
      <vt:lpstr>工作原理</vt:lpstr>
      <vt:lpstr>Git基本工作流程</vt:lpstr>
      <vt:lpstr>大纲</vt:lpstr>
      <vt:lpstr>Git 安装</vt:lpstr>
      <vt:lpstr>Git用户信息配置</vt:lpstr>
      <vt:lpstr>Git配置技巧</vt:lpstr>
      <vt:lpstr>获取帮助</vt:lpstr>
      <vt:lpstr>取得项目仓库</vt:lpstr>
      <vt:lpstr>拉取远程代码</vt:lpstr>
      <vt:lpstr>Git传输协议</vt:lpstr>
      <vt:lpstr>创建忽略文件</vt:lpstr>
      <vt:lpstr>忽略文件配置规则</vt:lpstr>
      <vt:lpstr>查看文件及本地版本库状态</vt:lpstr>
      <vt:lpstr>添加和跟踪文件</vt:lpstr>
      <vt:lpstr>查看已暂存和未暂存的更新---Git diff 魔法</vt:lpstr>
      <vt:lpstr>提交更新</vt:lpstr>
      <vt:lpstr>移除文件</vt:lpstr>
      <vt:lpstr>查看提交历史</vt:lpstr>
      <vt:lpstr>查看提交历史</vt:lpstr>
      <vt:lpstr>标签</vt:lpstr>
      <vt:lpstr>撤销操作</vt:lpstr>
      <vt:lpstr>分支操作</vt:lpstr>
      <vt:lpstr>储藏</vt:lpstr>
      <vt:lpstr>远程仓库的使用</vt:lpstr>
      <vt:lpstr>远程仓库的使用</vt:lpstr>
      <vt:lpstr>Git常用命令</vt:lpstr>
      <vt:lpstr>Git分支</vt:lpstr>
      <vt:lpstr> git branch iss53 git checkout iss53</vt:lpstr>
      <vt:lpstr>git commit -a -m ’change for [issue 53]'</vt:lpstr>
      <vt:lpstr>  git checkout master git checkout -b hotfix git commit -a -m 'fixed the broken email address'</vt:lpstr>
      <vt:lpstr> git checkout master git merge hotfix</vt:lpstr>
      <vt:lpstr> git checkout iss53 git commit -a -m 'finished [issue 53]'</vt:lpstr>
      <vt:lpstr> git checkout master git merge iss53</vt:lpstr>
      <vt:lpstr>合并完成</vt:lpstr>
      <vt:lpstr>PowerPoint 演示文稿</vt:lpstr>
      <vt:lpstr>rebase</vt:lpstr>
      <vt:lpstr> git checkout iss53 git rebase master</vt:lpstr>
      <vt:lpstr>git gc</vt:lpstr>
      <vt:lpstr>大纲</vt:lpstr>
      <vt:lpstr>Git-flow工作流</vt:lpstr>
      <vt:lpstr>分支</vt:lpstr>
      <vt:lpstr>PowerPoint 演示文稿</vt:lpstr>
      <vt:lpstr>sourcetree上的git-flow</vt:lpstr>
      <vt:lpstr>Github Fork &amp; Pull 开发模式</vt:lpstr>
      <vt:lpstr>大纲</vt:lpstr>
      <vt:lpstr>总结</vt:lpstr>
      <vt:lpstr>数据库事务隔离级别</vt:lpstr>
      <vt:lpstr>账户余额变更</vt:lpstr>
      <vt:lpstr>多线程情况1</vt:lpstr>
      <vt:lpstr>多线程情况2</vt:lpstr>
      <vt:lpstr>解决方案</vt:lpstr>
      <vt:lpstr>阿里巴巴java代码规约</vt:lpstr>
      <vt:lpstr>PowerPoint 演示文稿</vt:lpstr>
    </vt:vector>
  </TitlesOfParts>
  <Manager/>
  <Company>TravelSky</Company>
  <LinksUpToDate>false</LinksUpToDate>
  <CharactersWithSpaces>0</CharactersWithSpaces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曹迎军</dc:creator>
  <cp:keywords/>
  <dc:description/>
  <cp:lastModifiedBy>zhengjun</cp:lastModifiedBy>
  <cp:revision>462</cp:revision>
  <cp:lastPrinted>2017-12-15T07:06:10Z</cp:lastPrinted>
  <dcterms:created xsi:type="dcterms:W3CDTF">2016-02-22T09:51:00Z</dcterms:created>
  <dcterms:modified xsi:type="dcterms:W3CDTF">2018-08-27T02:30:22Z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